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2"/>
    <p:sldMasterId id="2147483679" r:id="rId3"/>
  </p:sldMasterIdLst>
  <p:notesMasterIdLst>
    <p:notesMasterId r:id="rId81"/>
  </p:notesMasterIdLst>
  <p:sldIdLst>
    <p:sldId id="256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2" r:id="rId24"/>
    <p:sldId id="291" r:id="rId25"/>
    <p:sldId id="290" r:id="rId26"/>
    <p:sldId id="296" r:id="rId27"/>
    <p:sldId id="294" r:id="rId28"/>
    <p:sldId id="297" r:id="rId29"/>
    <p:sldId id="298" r:id="rId30"/>
    <p:sldId id="264" r:id="rId31"/>
    <p:sldId id="265" r:id="rId32"/>
    <p:sldId id="266" r:id="rId33"/>
    <p:sldId id="267" r:id="rId34"/>
    <p:sldId id="339" r:id="rId35"/>
    <p:sldId id="268" r:id="rId36"/>
    <p:sldId id="270" r:id="rId37"/>
    <p:sldId id="299" r:id="rId38"/>
    <p:sldId id="269" r:id="rId39"/>
    <p:sldId id="271" r:id="rId40"/>
    <p:sldId id="261" r:id="rId41"/>
    <p:sldId id="262" r:id="rId42"/>
    <p:sldId id="263" r:id="rId43"/>
    <p:sldId id="315" r:id="rId44"/>
    <p:sldId id="325" r:id="rId45"/>
    <p:sldId id="316" r:id="rId46"/>
    <p:sldId id="317" r:id="rId47"/>
    <p:sldId id="318" r:id="rId48"/>
    <p:sldId id="319" r:id="rId49"/>
    <p:sldId id="320" r:id="rId50"/>
    <p:sldId id="321" r:id="rId51"/>
    <p:sldId id="323" r:id="rId52"/>
    <p:sldId id="324" r:id="rId53"/>
    <p:sldId id="257" r:id="rId54"/>
    <p:sldId id="300" r:id="rId55"/>
    <p:sldId id="301" r:id="rId56"/>
    <p:sldId id="308" r:id="rId57"/>
    <p:sldId id="303" r:id="rId58"/>
    <p:sldId id="305" r:id="rId59"/>
    <p:sldId id="304" r:id="rId60"/>
    <p:sldId id="307" r:id="rId61"/>
    <p:sldId id="310" r:id="rId62"/>
    <p:sldId id="309" r:id="rId63"/>
    <p:sldId id="312" r:id="rId64"/>
    <p:sldId id="313" r:id="rId65"/>
    <p:sldId id="311" r:id="rId66"/>
    <p:sldId id="314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7" r:id="rId75"/>
    <p:sldId id="338" r:id="rId76"/>
    <p:sldId id="333" r:id="rId77"/>
    <p:sldId id="334" r:id="rId78"/>
    <p:sldId id="335" r:id="rId79"/>
    <p:sldId id="336" r:id="rId80"/>
  </p:sldIdLst>
  <p:sldSz cx="12192000" cy="6858000"/>
  <p:notesSz cx="6858000" cy="9144000"/>
  <p:embeddedFontLst>
    <p:embeddedFont>
      <p:font typeface="Segoe UI Light" panose="020B0502040204020203" pitchFamily="34" charset="0"/>
      <p:regular r:id="rId82"/>
      <p:italic r:id="rId83"/>
    </p:embeddedFont>
    <p:embeddedFont>
      <p:font typeface="Lucida Sans Unicode" panose="020B0602030504020204" pitchFamily="34" charset="0"/>
      <p:regular r:id="rId84"/>
    </p:embeddedFont>
    <p:embeddedFont>
      <p:font typeface="Segoe UI" panose="020B0502040204020203" pitchFamily="34" charset="0"/>
      <p:regular r:id="rId85"/>
      <p:bold r:id="rId86"/>
      <p:italic r:id="rId87"/>
      <p:boldItalic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Segoe UI Semibold" panose="020B0702040204020203" pitchFamily="34" charset="0"/>
      <p:bold r:id="rId95"/>
      <p:boldItalic r:id="rId96"/>
    </p:embeddedFont>
    <p:embeddedFont>
      <p:font typeface="Panton" panose="00000500000000000000" pitchFamily="50" charset="0"/>
      <p:regular r:id="rId97"/>
    </p:embeddedFont>
    <p:embeddedFont>
      <p:font typeface="Consolas" panose="020B0609020204030204" pitchFamily="49" charset="0"/>
      <p:regular r:id="rId98"/>
      <p:bold r:id="rId99"/>
      <p:italic r:id="rId100"/>
      <p:boldItalic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7" autoAdjust="0"/>
  </p:normalViewPr>
  <p:slideViewPr>
    <p:cSldViewPr snapToGrid="0">
      <p:cViewPr varScale="1">
        <p:scale>
          <a:sx n="100" d="100"/>
          <a:sy n="100" d="100"/>
        </p:scale>
        <p:origin x="8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font" Target="fonts/font6.fntdata"/><Relationship Id="rId102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19.fntdata"/><Relationship Id="rId105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font" Target="fonts/font4.fntdata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6.fntdata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08DB-37FD-4411-AA5D-634EA41F4F92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72332-4CD7-4FEA-A3D5-4EA8C648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68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861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072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533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02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5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7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6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25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4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72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9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442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96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93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5450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889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8413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9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65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4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69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5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74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05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255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5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3699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607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80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822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508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954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9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6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34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1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6659-066F-4E7F-BD92-0981E5430CB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51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brssug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upport.microsoft.com/default.aspx/kb/222135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twitter.com/engineering/en_us/a/2014/manhattan-our-real-time-multi-tenant-distributed-database-for-twitter-scale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sualstudio.com/free-developer-offer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tact.com/" TargetMode="External"/><Relationship Id="rId2" Type="http://schemas.openxmlformats.org/officeDocument/2006/relationships/hyperlink" Target="https://github.com/williamadba/sql-server-toolbox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icrosoft/sql-server-samples/releases/download/wide-world-importers-v1.0/WideWorldImporters-Full.bak" TargetMode="External"/><Relationship Id="rId4" Type="http://schemas.openxmlformats.org/officeDocument/2006/relationships/hyperlink" Target="https://github.com/Microsoft/sql-server-samples/releases/tag/wide-world-importers-v1.0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functions-transact-sq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codeproject.com/Articles/33052/Visual-Representation-of-SQL-Joins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931E-4425-49C8-B04E-49D09E57A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0916F-2F73-41A4-8EFC-0007A8D51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8F60-18DF-4051-B44E-6A0A2E529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DAF85-B408-45BA-BA50-5A00860817A4}"/>
              </a:ext>
            </a:extLst>
          </p:cNvPr>
          <p:cNvSpPr txBox="1"/>
          <p:nvPr/>
        </p:nvSpPr>
        <p:spPr>
          <a:xfrm>
            <a:off x="0" y="2217301"/>
            <a:ext cx="12192000" cy="25391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Databases 101 for the Aspiring App Dev</a:t>
            </a:r>
          </a:p>
          <a:p>
            <a:pPr algn="ctr"/>
            <a:endParaRPr lang="en-US" sz="53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anton" panose="00000500000000000000" pitchFamily="50" charset="0"/>
            </a:endParaRPr>
          </a:p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52967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10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0" name="Picture 6" descr="http://cdn2.hubspot.net/hub/91252/file-15930575-jpg/images/measure_twice-resized-6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324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hilloutpoint.com/images/2009/12/the-most-incredible-construction-mistakes/funniest-construction-mistakes-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1" y="1219693"/>
            <a:ext cx="5572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38.media.tumblr.com/7e4151efc7318d6b4b538f0a26f28be3/tumblr_inline_n4qvsq5T5s1sxcop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333625"/>
            <a:ext cx="47625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1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292102"/>
            <a:ext cx="80010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I just wasn’t very good.</a:t>
            </a:r>
          </a:p>
          <a:p>
            <a:pPr marL="0" indent="0">
              <a:buNone/>
            </a:pPr>
            <a:r>
              <a:rPr lang="en-US" altLang="en-US" sz="4800" dirty="0"/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4800" dirty="0"/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4800" dirty="0"/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4800" dirty="0"/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11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12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0"/>
            <a:ext cx="3590925" cy="4787900"/>
          </a:xfrm>
          <a:prstGeom prst="rect">
            <a:avLst/>
          </a:prstGeom>
        </p:spPr>
      </p:pic>
      <p:pic>
        <p:nvPicPr>
          <p:cNvPr id="3074" name="Picture 2" descr="https://thechive.files.wordpress.com/2013/10/horrible-construction-mistakes-14.jpg?quality=85&amp;strip=info&amp;w=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74" y="-6348"/>
            <a:ext cx="3066526" cy="51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hechive.files.wordpress.com/2013/10/horrible-construction-mistakes-42.jpg?quality=85&amp;strip=info&amp;w=5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3293286"/>
            <a:ext cx="6210300" cy="35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64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914400"/>
            <a:ext cx="83820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/>
              <a:t>Sometimes what we want to be</a:t>
            </a:r>
          </a:p>
          <a:p>
            <a:pPr marL="0" indent="0" algn="r">
              <a:buNone/>
            </a:pPr>
            <a:br>
              <a:rPr lang="en-US" altLang="en-US" sz="4400" dirty="0"/>
            </a:br>
            <a:r>
              <a:rPr lang="en-US" altLang="en-US" sz="4400" dirty="0"/>
              <a:t>and what we do at work every day</a:t>
            </a:r>
          </a:p>
          <a:p>
            <a:pPr marL="0" indent="0">
              <a:buNone/>
            </a:pPr>
            <a:br>
              <a:rPr lang="en-US" altLang="en-US" sz="5400" dirty="0"/>
            </a:br>
            <a:r>
              <a:rPr lang="en-US" altLang="en-US" sz="5400" dirty="0"/>
              <a:t>aren’t the same thing.</a:t>
            </a:r>
          </a:p>
          <a:p>
            <a:pPr marL="0" indent="0">
              <a:buNone/>
            </a:pPr>
            <a:r>
              <a:rPr lang="en-US" altLang="en-US" sz="6600" dirty="0"/>
              <a:t>Who’s problem is that?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13</a:t>
            </a:fld>
            <a:endParaRPr lang="en-US" altLang="en-US" dirty="0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14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27334" cy="5270500"/>
          </a:xfrm>
          <a:prstGeom prst="rect">
            <a:avLst/>
          </a:prstGeom>
        </p:spPr>
      </p:pic>
      <p:pic>
        <p:nvPicPr>
          <p:cNvPr id="2052" name="Picture 4" descr="http://www.metaspoon.com/wp-content/uploads/2015/04/construction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6"/>
          <a:stretch/>
        </p:blipFill>
        <p:spPr bwMode="auto">
          <a:xfrm>
            <a:off x="5023411" y="279493"/>
            <a:ext cx="5762625" cy="404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thechive.files.wordpress.com/2013/10/horrible-construction-mistakes-5.jpg?quality=85&amp;strip=info&amp;w=5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3087922"/>
            <a:ext cx="50419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86118" y="152401"/>
            <a:ext cx="10981764" cy="59737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000" dirty="0"/>
              <a:t>So I started studying on my own time.</a:t>
            </a:r>
          </a:p>
          <a:p>
            <a:pPr marL="0" indent="0">
              <a:buNone/>
            </a:pPr>
            <a:r>
              <a:rPr lang="en-US" altLang="en-US" sz="4000" dirty="0"/>
              <a:t>I showed interest, paid more attention.</a:t>
            </a:r>
          </a:p>
          <a:p>
            <a:pPr marL="0" indent="0">
              <a:buNone/>
            </a:pPr>
            <a:r>
              <a:rPr lang="en-US" altLang="en-US" sz="4000" dirty="0"/>
              <a:t>I stopped pointing out roadblocks, </a:t>
            </a:r>
            <a:br>
              <a:rPr lang="en-US" altLang="en-US" sz="4000" dirty="0"/>
            </a:br>
            <a:r>
              <a:rPr lang="en-US" altLang="en-US" sz="4000" dirty="0"/>
              <a:t>and started developing solutions.</a:t>
            </a:r>
          </a:p>
          <a:p>
            <a:pPr marL="0" indent="0">
              <a:buNone/>
            </a:pPr>
            <a:r>
              <a:rPr lang="en-US" altLang="en-US" sz="4000" dirty="0"/>
              <a:t>I started attending local User Groups and events</a:t>
            </a:r>
          </a:p>
          <a:p>
            <a:pPr marL="0" indent="0">
              <a:buNone/>
            </a:pPr>
            <a:r>
              <a:rPr lang="en-US" altLang="en-US" sz="4000" dirty="0"/>
              <a:t>I created my own related side projects, even if no one ever knew about them.</a:t>
            </a:r>
          </a:p>
          <a:p>
            <a:pPr marL="0" indent="0">
              <a:buNone/>
            </a:pPr>
            <a:r>
              <a:rPr lang="en-US" altLang="en-US" sz="4000" dirty="0"/>
              <a:t>I passed an cert exam. It was tough!</a:t>
            </a:r>
          </a:p>
          <a:p>
            <a:pPr marL="0" indent="0">
              <a:buNone/>
            </a:pPr>
            <a:r>
              <a:rPr lang="en-US" altLang="en-US" sz="4000" dirty="0"/>
              <a:t>And THEN I got into a good work situation with experience around me.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6" name="Picture 2" descr="https://i.imgur.com/jbhDMg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0" y="25401"/>
            <a:ext cx="4745535" cy="35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imgur.com/jRY1TFu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81907"/>
            <a:ext cx="5361482" cy="40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imgur.com/NI29WJ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016" y="2100860"/>
            <a:ext cx="5411556" cy="405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imgur.com/LZH3n7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97" y="28956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1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914400"/>
            <a:ext cx="7620000" cy="35814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/>
              <a:t>I started learning again.</a:t>
            </a:r>
          </a:p>
          <a:p>
            <a:pPr marL="0" indent="0">
              <a:buNone/>
            </a:pPr>
            <a:r>
              <a:rPr lang="en-US" altLang="en-US" sz="6000" dirty="0"/>
              <a:t>Did I make mistakes? Sure.</a:t>
            </a:r>
          </a:p>
          <a:p>
            <a:pPr marL="0" indent="0">
              <a:buNone/>
            </a:pPr>
            <a:r>
              <a:rPr lang="en-US" altLang="en-US" sz="6000" dirty="0"/>
              <a:t>But I was on the path.</a:t>
            </a:r>
          </a:p>
          <a:p>
            <a:pPr marL="0" indent="0">
              <a:buNone/>
            </a:pPr>
            <a:endParaRPr lang="en-US" altLang="en-US" sz="6000" dirty="0"/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18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2" descr="http://4.bp.blogspot.com/-MrXCDFTpOkY/UKet64mtERI/AAAAAAAAHmk/UlHv_cyjML0/s1600/a331_c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51153" cy="597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thechive.files.wordpress.com/2013/10/horrible-construction-mistakes-45.jpg?quality=85&amp;strip=info&amp;w=500">
            <a:extLst>
              <a:ext uri="{FF2B5EF4-FFF2-40B4-BE49-F238E27FC236}">
                <a16:creationId xmlns:a16="http://schemas.microsoft.com/office/drawing/2014/main" id="{124DEE8D-1584-4B2B-BE4A-6A7250D2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18871"/>
            <a:ext cx="5105400" cy="673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3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353671" y="609601"/>
            <a:ext cx="10659035" cy="55165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600" dirty="0"/>
              <a:t>You are not [going to be] a good carpenter </a:t>
            </a:r>
          </a:p>
          <a:p>
            <a:pPr marL="0" indent="0">
              <a:buNone/>
            </a:pPr>
            <a:r>
              <a:rPr lang="en-US" altLang="en-US" sz="4600" dirty="0"/>
              <a:t>if your own house isn’t full </a:t>
            </a:r>
            <a:br>
              <a:rPr lang="en-US" altLang="en-US" sz="4600" dirty="0"/>
            </a:br>
            <a:r>
              <a:rPr lang="en-US" altLang="en-US" sz="4600" dirty="0"/>
              <a:t>of the tools of your trade </a:t>
            </a:r>
            <a:br>
              <a:rPr lang="en-US" altLang="en-US" sz="4600" dirty="0"/>
            </a:br>
            <a:r>
              <a:rPr lang="en-US" altLang="en-US" sz="4600" dirty="0"/>
              <a:t>and your own projects.</a:t>
            </a:r>
          </a:p>
          <a:p>
            <a:pPr marL="0" indent="0">
              <a:buNone/>
            </a:pPr>
            <a:endParaRPr lang="en-US" altLang="en-US" sz="4600" dirty="0"/>
          </a:p>
          <a:p>
            <a:pPr marL="0" indent="0">
              <a:buNone/>
            </a:pPr>
            <a:r>
              <a:rPr lang="en-US" altLang="en-US" sz="4600" dirty="0"/>
              <a:t>The only way to learn is to do.</a:t>
            </a:r>
          </a:p>
          <a:p>
            <a:pPr marL="0" indent="0">
              <a:buNone/>
            </a:pPr>
            <a:r>
              <a:rPr lang="en-US" altLang="en-US" sz="4600" dirty="0"/>
              <a:t>Don’t expect to learn everything from your school or employer.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19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Databases 101 for the Aspiring App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000" dirty="0"/>
              <a:t>Differences between a database and other storage options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What’s NOT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 is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ACID compliant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SQL Server Tooling 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How to Get SQL Server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DR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Security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Normalization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20587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20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7BDB26-522D-4377-8176-49082A6F0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68" y="0"/>
            <a:ext cx="4286250" cy="3476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A8A01-36C5-4B93-81BE-461968DC8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57" y="504825"/>
            <a:ext cx="7019925" cy="571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E6990F-7C7B-4BD3-A203-4B0950C69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56" y="1667434"/>
            <a:ext cx="3905944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35947" y="206188"/>
            <a:ext cx="911551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Join SQL PASS (sqlpass.org) and/or other tech organizations for your field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Join your local User Group 	(</a:t>
            </a: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  <a:hlinkClick r:id="rId4"/>
              </a:rPr>
              <a:t>BRSSUG.org</a:t>
            </a: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 has links to many)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Go to stuff like this: congrats, you’re already here!</a:t>
            </a:r>
            <a:b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All this stuff is really good for your professional networking!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0646" y="174812"/>
            <a:ext cx="976704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Share your experience and knowledge with this community because: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400" kern="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 more skilled professionals </a:t>
            </a: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there are in your region,</a:t>
            </a: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 more good IT work </a:t>
            </a: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there will be to 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3F07C-BDAF-4902-9C46-974CA91E1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061959"/>
            <a:ext cx="5105400" cy="37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8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52600" y="228600"/>
            <a:ext cx="8763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Write a blog post explaining a topic in your field, even if it beginner-level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10-15 min Lightning Round talk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lunch and learn at your office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60 presentation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presentation at SQLSaturday or Tech Fest or Activate Conference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organized. Keeping getting more organized than you were before. Take notes in OneNote or Keep or something, not on paper.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a task list, calendar,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 The method and idea needs to be YOURS.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Stop fearing being wrong, start fearing becoming obsolete. Stay technical!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Learn to admit when you’re wrong, </a:t>
            </a:r>
            <a:b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and stop wasting time covering it up.</a:t>
            </a:r>
          </a:p>
        </p:txBody>
      </p:sp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3. Think you understand something? Find out.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	Try blogging about it, or speaking about it.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4. Have a can-do attitude.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be a fault-finder.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think of roadblocks as a default method of contributing to discussion.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Start treating your fellow students, coworkers, and colleagues in the community like friends, not like assets or competition or frenemies.</a:t>
            </a:r>
          </a:p>
          <a:p>
            <a:pPr lvl="1"/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1694" y="1120588"/>
            <a:ext cx="11674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pass up an opportunity to give a sincere "Great job!"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ask a woman if she is pregnant.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ask a woman if she is a “booth babe”.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Don’t hate. 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Caffeinate. 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C1D3-B548-4354-A984-19978566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Ready?</a:t>
            </a:r>
          </a:p>
        </p:txBody>
      </p:sp>
    </p:spTree>
    <p:extLst>
      <p:ext uri="{BB962C8B-B14F-4D97-AF65-F5344CB8AC3E}">
        <p14:creationId xmlns:p14="http://schemas.microsoft.com/office/powerpoint/2010/main" val="1509146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</a:t>
            </a:r>
            <a:r>
              <a:rPr lang="en-US" dirty="0" err="1"/>
              <a:t>json</a:t>
            </a:r>
            <a:r>
              <a:rPr lang="en-US" dirty="0"/>
              <a:t> and xml</a:t>
            </a:r>
          </a:p>
          <a:p>
            <a:pPr fontAlgn="ctr"/>
            <a:r>
              <a:rPr lang="en-US" dirty="0"/>
              <a:t>Azure Table storage</a:t>
            </a:r>
          </a:p>
          <a:p>
            <a:pPr fontAlgn="ctr"/>
            <a:r>
              <a:rPr lang="en-US" dirty="0"/>
              <a:t>Microsoft Access databases </a:t>
            </a:r>
          </a:p>
          <a:p>
            <a:pPr lvl="1" fontAlgn="ctr"/>
            <a:r>
              <a:rPr lang="en-US" dirty="0"/>
              <a:t>Not designed for Concurrency</a:t>
            </a:r>
          </a:p>
          <a:p>
            <a:pPr fontAlgn="ctr"/>
            <a:r>
              <a:rPr lang="en-US" dirty="0"/>
              <a:t>Excel - most popular BI tool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</a:t>
            </a:r>
          </a:p>
          <a:p>
            <a:pPr lvl="1" fontAlgn="ctr"/>
            <a:r>
              <a:rPr lang="en-US" dirty="0"/>
              <a:t>The Excel, PowerPivot, </a:t>
            </a:r>
            <a:r>
              <a:rPr lang="en-US" dirty="0" err="1"/>
              <a:t>PowerBI</a:t>
            </a:r>
            <a:r>
              <a:rPr lang="en-US" dirty="0"/>
              <a:t> stack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352218F-4BFE-4A8A-9200-4CCC85A0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92" y="2818301"/>
            <a:ext cx="535354" cy="5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table storage">
            <a:extLst>
              <a:ext uri="{FF2B5EF4-FFF2-40B4-BE49-F238E27FC236}">
                <a16:creationId xmlns:a16="http://schemas.microsoft.com/office/drawing/2014/main" id="{0EA81F03-3E66-4471-8DB6-0AC8823C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2262553"/>
            <a:ext cx="1143000" cy="54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excel">
            <a:extLst>
              <a:ext uri="{FF2B5EF4-FFF2-40B4-BE49-F238E27FC236}">
                <a16:creationId xmlns:a16="http://schemas.microsoft.com/office/drawing/2014/main" id="{BE0AD1C0-EF4B-482A-A1D3-F41C0A9E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99" y="3702564"/>
            <a:ext cx="653575" cy="6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owerpivot">
            <a:extLst>
              <a:ext uri="{FF2B5EF4-FFF2-40B4-BE49-F238E27FC236}">
                <a16:creationId xmlns:a16="http://schemas.microsoft.com/office/drawing/2014/main" id="{E0953748-61D7-43C1-8EDF-94AC99665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20981" b="39500"/>
          <a:stretch/>
        </p:blipFill>
        <p:spPr bwMode="auto">
          <a:xfrm>
            <a:off x="7528039" y="4756607"/>
            <a:ext cx="1951893" cy="50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030712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3600" dirty="0"/>
              <a:t>Things that are NOT databases may do just fine:</a:t>
            </a:r>
          </a:p>
          <a:p>
            <a:pPr lvl="1" fontAlgn="ctr"/>
            <a:r>
              <a:rPr lang="en-US" sz="3200" dirty="0"/>
              <a:t>Store data for retrieval, even querying, by a user</a:t>
            </a:r>
          </a:p>
          <a:p>
            <a:pPr lvl="1" fontAlgn="ctr"/>
            <a:r>
              <a:rPr lang="en-US" sz="3200" dirty="0"/>
              <a:t>Have data appended</a:t>
            </a:r>
          </a:p>
          <a:p>
            <a:pPr lvl="1" fontAlgn="ctr"/>
            <a:r>
              <a:rPr lang="en-US" sz="3200" dirty="0"/>
              <a:t>Maybe even have some optional structure around data types</a:t>
            </a:r>
          </a:p>
          <a:p>
            <a:pPr fontAlgn="ctr"/>
            <a:r>
              <a:rPr lang="en-US" sz="3600" dirty="0"/>
              <a:t>Things that are NOT databases are not designed for:</a:t>
            </a:r>
          </a:p>
          <a:p>
            <a:pPr lvl="1" fontAlgn="ctr"/>
            <a:r>
              <a:rPr lang="en-US" sz="3200" dirty="0"/>
              <a:t>Strongly-typed data validation</a:t>
            </a:r>
          </a:p>
          <a:p>
            <a:pPr lvl="1" fontAlgn="ctr"/>
            <a:r>
              <a:rPr lang="en-US" sz="3200" dirty="0"/>
              <a:t>Transactional processing, isolated updates</a:t>
            </a:r>
          </a:p>
          <a:p>
            <a:pPr lvl="1" fontAlgn="ctr"/>
            <a:r>
              <a:rPr lang="en-US" sz="3200" dirty="0"/>
              <a:t>Disaster Recovery / High Availability</a:t>
            </a:r>
          </a:p>
          <a:p>
            <a:pPr lvl="1" fontAlgn="ctr"/>
            <a:r>
              <a:rPr lang="en-US" sz="3200" dirty="0"/>
              <a:t>Concurrency (multiple users) </a:t>
            </a:r>
          </a:p>
          <a:p>
            <a:pPr lvl="1" fontAlgn="ctr"/>
            <a:r>
              <a:rPr lang="en-US" sz="3200" dirty="0"/>
              <a:t>Corruption Detection</a:t>
            </a:r>
          </a:p>
          <a:p>
            <a:pPr lvl="1" fontAlgn="ctr"/>
            <a:r>
              <a:rPr lang="en-US" sz="3200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23571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Ask questions! I’ll try to answer to everyone.</a:t>
            </a:r>
          </a:p>
          <a:p>
            <a:r>
              <a:rPr lang="en-US" sz="3600" dirty="0"/>
              <a:t>Scripts and slides (for both Activate presentations) are already posted on my blog at </a:t>
            </a:r>
            <a:r>
              <a:rPr lang="en-US" sz="3600" dirty="0">
                <a:hlinkClick r:id="rId2"/>
              </a:rPr>
              <a:t>sqltact.com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so that you can follow along, click these links!</a:t>
            </a:r>
          </a:p>
          <a:p>
            <a:endParaRPr lang="en-US" sz="3600" dirty="0"/>
          </a:p>
          <a:p>
            <a:r>
              <a:rPr lang="en-US" sz="3600" dirty="0"/>
              <a:t>On Twitter? </a:t>
            </a:r>
          </a:p>
          <a:p>
            <a:pPr lvl="1"/>
            <a:r>
              <a:rPr lang="en-US" sz="3200" dirty="0"/>
              <a:t>#activ8conf </a:t>
            </a:r>
          </a:p>
          <a:p>
            <a:pPr lvl="1"/>
            <a:r>
              <a:rPr lang="en-US" sz="3200" dirty="0"/>
              <a:t>@activ8conf and @</a:t>
            </a:r>
            <a:r>
              <a:rPr lang="en-US" sz="3200" dirty="0" err="1"/>
              <a:t>william_a_dba</a:t>
            </a:r>
            <a:endParaRPr lang="en-US" sz="32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8864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en-US" dirty="0"/>
              <a:t>Microsoft Access documentation is full of caveats about the lack of concurrency and scalability for Access.</a:t>
            </a:r>
          </a:p>
          <a:p>
            <a:r>
              <a:rPr lang="en-US" dirty="0"/>
              <a:t>The 32-bit "Microsoft Jet [the database engine inside Access] can only handle a </a:t>
            </a:r>
            <a:r>
              <a:rPr lang="en-US" dirty="0">
                <a:hlinkClick r:id="rId2"/>
              </a:rPr>
              <a:t>limited number of sessions</a:t>
            </a:r>
            <a:r>
              <a:rPr lang="en-US" dirty="0"/>
              <a:t>."</a:t>
            </a:r>
          </a:p>
          <a:p>
            <a:r>
              <a:rPr lang="en-US" dirty="0"/>
              <a:t>"...when </a:t>
            </a:r>
            <a:r>
              <a:rPr lang="en-US" b="1" dirty="0"/>
              <a:t>multiple concurrent users </a:t>
            </a:r>
            <a:r>
              <a:rPr lang="en-US" dirty="0"/>
              <a:t>make requests of a Microsoft Access database, </a:t>
            </a:r>
            <a:r>
              <a:rPr lang="en-US" dirty="0">
                <a:hlinkClick r:id="rId3"/>
              </a:rPr>
              <a:t>unpredictable results may occur</a:t>
            </a:r>
            <a:r>
              <a:rPr lang="en-US" dirty="0"/>
              <a:t>."</a:t>
            </a:r>
          </a:p>
          <a:p>
            <a:r>
              <a:rPr lang="en-US" dirty="0"/>
              <a:t>"...it was not intended (or architected) for </a:t>
            </a:r>
            <a:r>
              <a:rPr lang="en-US" dirty="0">
                <a:hlinkClick r:id="rId4"/>
              </a:rPr>
              <a:t>high-stress performance</a:t>
            </a:r>
            <a:r>
              <a:rPr lang="en-US" dirty="0"/>
              <a:t>..." </a:t>
            </a:r>
          </a:p>
        </p:txBody>
      </p:sp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Products like Microsoft SQL Server (and Azure SQL DB)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Competitors: Oracle, MySQL, PostgreSQL, IBM DB2, SQLite</a:t>
            </a:r>
          </a:p>
          <a:p>
            <a:pPr fontAlgn="ctr">
              <a:lnSpc>
                <a:spcPct val="110000"/>
              </a:lnSpc>
            </a:pPr>
            <a:r>
              <a:rPr lang="en-US" sz="3600" dirty="0"/>
              <a:t>All follow some implementation of a universally accepted standard language for data platforms: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SQL – “Structured Query Language”</a:t>
            </a:r>
          </a:p>
          <a:p>
            <a:pPr lvl="2" fontAlgn="ctr">
              <a:lnSpc>
                <a:spcPct val="110000"/>
              </a:lnSpc>
            </a:pPr>
            <a:r>
              <a:rPr lang="en-US" sz="2800" dirty="0"/>
              <a:t>SELECT … FROM … WHERE …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Microsoft’s implementation = TSQL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Oracles implementation = PLSQL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Basics are same, but many important vendor-specific features are nonstandard, not interchangeable, require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B4ADE-9ACF-4B20-AE99-0D5E6A1B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37457-AC43-4F33-8B56-7A4D75AA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“Structured Query Language”</a:t>
            </a:r>
          </a:p>
          <a:p>
            <a:r>
              <a:rPr lang="en-US" dirty="0"/>
              <a:t>“Sequel” not “</a:t>
            </a:r>
            <a:r>
              <a:rPr lang="en-US" dirty="0" err="1"/>
              <a:t>Ess</a:t>
            </a:r>
            <a:r>
              <a:rPr lang="en-US" dirty="0"/>
              <a:t> Que </a:t>
            </a:r>
            <a:r>
              <a:rPr lang="en-US"/>
              <a:t>Ell”</a:t>
            </a:r>
          </a:p>
          <a:p>
            <a:endParaRPr lang="en-US" dirty="0"/>
          </a:p>
          <a:p>
            <a:r>
              <a:rPr lang="en-US" dirty="0"/>
              <a:t>“SQL Server” is the name specifically for the Microsoft database platform</a:t>
            </a:r>
          </a:p>
        </p:txBody>
      </p:sp>
    </p:spTree>
    <p:extLst>
      <p:ext uri="{BB962C8B-B14F-4D97-AF65-F5344CB8AC3E}">
        <p14:creationId xmlns:p14="http://schemas.microsoft.com/office/powerpoint/2010/main" val="667741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Compliant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Atomic</a:t>
            </a:r>
          </a:p>
          <a:p>
            <a:pPr lvl="1" fontAlgn="ctr"/>
            <a:r>
              <a:rPr lang="en-US" dirty="0"/>
              <a:t>A transaction is all or nothing</a:t>
            </a:r>
          </a:p>
          <a:p>
            <a:pPr fontAlgn="ctr"/>
            <a:r>
              <a:rPr lang="en-US" dirty="0"/>
              <a:t>Consistent</a:t>
            </a:r>
          </a:p>
          <a:p>
            <a:pPr lvl="1" fontAlgn="ctr"/>
            <a:r>
              <a:rPr lang="en-US" dirty="0"/>
              <a:t>Transaction brings the entire database from one state to another - not just a single part of the database</a:t>
            </a:r>
          </a:p>
          <a:p>
            <a:pPr lvl="1" fontAlgn="ctr"/>
            <a:r>
              <a:rPr lang="en-US" dirty="0"/>
              <a:t>Eventual consistency can be useful - Cassandra, MongoDB, </a:t>
            </a:r>
            <a:r>
              <a:rPr lang="en-US" dirty="0" err="1"/>
              <a:t>Redis</a:t>
            </a:r>
            <a:endParaRPr lang="en-US" dirty="0"/>
          </a:p>
          <a:p>
            <a:pPr fontAlgn="ctr"/>
            <a:r>
              <a:rPr lang="en-US" dirty="0"/>
              <a:t>Isolated</a:t>
            </a:r>
          </a:p>
          <a:p>
            <a:pPr lvl="1" fontAlgn="ctr"/>
            <a:r>
              <a:rPr lang="en-US" dirty="0"/>
              <a:t>Transactions, though handled concurrently, are still processed sequentially and independently</a:t>
            </a:r>
          </a:p>
          <a:p>
            <a:pPr lvl="1" fontAlgn="ctr"/>
            <a:r>
              <a:rPr lang="en-US" dirty="0"/>
              <a:t>Incomplete transactions should not be visible to other transactions</a:t>
            </a:r>
          </a:p>
          <a:p>
            <a:pPr fontAlgn="ctr"/>
            <a:r>
              <a:rPr lang="en-US" dirty="0"/>
              <a:t>Durable</a:t>
            </a:r>
          </a:p>
          <a:p>
            <a:pPr lvl="1" fontAlgn="ctr"/>
            <a:r>
              <a:rPr lang="en-US" dirty="0"/>
              <a:t>If the power goes off, the data is still there. It's not stored in 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56127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NoSQL isn’t a product, it’s a category, similar to “Big data”</a:t>
            </a:r>
          </a:p>
          <a:p>
            <a:pPr lvl="1" fontAlgn="ctr"/>
            <a:r>
              <a:rPr lang="en-US" sz="3200" dirty="0"/>
              <a:t>Big data storage: Apache Hadoop, Azure Blob Storage, Spark</a:t>
            </a:r>
          </a:p>
          <a:p>
            <a:pPr lvl="1" fontAlgn="ctr"/>
            <a:r>
              <a:rPr lang="en-US" sz="3200" dirty="0"/>
              <a:t>NoSQL platform examples: </a:t>
            </a:r>
            <a:r>
              <a:rPr lang="en-US" sz="3200" dirty="0" err="1"/>
              <a:t>RavenDB</a:t>
            </a:r>
            <a:r>
              <a:rPr lang="en-US" sz="3200" dirty="0"/>
              <a:t>, MongoDB, Amazon DynamoDB. </a:t>
            </a:r>
          </a:p>
          <a:p>
            <a:pPr lvl="2" fontAlgn="ctr"/>
            <a:r>
              <a:rPr lang="en-US" sz="2800" dirty="0"/>
              <a:t>Amazon, Facebook, Google have their own platforms</a:t>
            </a:r>
          </a:p>
          <a:p>
            <a:pPr fontAlgn="ctr"/>
            <a:r>
              <a:rPr lang="en-US" sz="3600" dirty="0"/>
              <a:t>There are vendors who have specialized in it all along</a:t>
            </a:r>
          </a:p>
          <a:p>
            <a:pPr lvl="1" fontAlgn="ctr"/>
            <a:r>
              <a:rPr lang="en-US" sz="3200" dirty="0"/>
              <a:t>Twitter originally used Cassandra, now they use their own “Twitter-scale” distributed database platform, </a:t>
            </a:r>
            <a:r>
              <a:rPr lang="en-US" sz="3200" dirty="0">
                <a:hlinkClick r:id="rId2"/>
              </a:rPr>
              <a:t>Manhattan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7633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One of the </a:t>
            </a:r>
            <a:r>
              <a:rPr lang="en-US" sz="3600" dirty="0" err="1"/>
              <a:t>charecteristics</a:t>
            </a:r>
            <a:r>
              <a:rPr lang="en-US" sz="3600" dirty="0"/>
              <a:t> (and common use cases) of a NoSQL database is </a:t>
            </a:r>
            <a:r>
              <a:rPr lang="en-US" sz="3600" i="1" dirty="0"/>
              <a:t>eventual consistency.</a:t>
            </a:r>
          </a:p>
          <a:p>
            <a:pPr lvl="1" fontAlgn="ctr"/>
            <a:r>
              <a:rPr lang="en-US" sz="3200" dirty="0"/>
              <a:t>Twitter cannot commit a transaction globally, synchronously</a:t>
            </a:r>
          </a:p>
          <a:p>
            <a:pPr lvl="1" fontAlgn="ctr"/>
            <a:r>
              <a:rPr lang="en-US" sz="3200" dirty="0"/>
              <a:t>Your hot </a:t>
            </a:r>
            <a:r>
              <a:rPr lang="en-US" sz="3200" dirty="0" err="1"/>
              <a:t>taek</a:t>
            </a:r>
            <a:r>
              <a:rPr lang="en-US" sz="3200" dirty="0"/>
              <a:t> tweet takes some time to propagate globally through the distributed database system</a:t>
            </a:r>
          </a:p>
          <a:p>
            <a:pPr lvl="1" fontAlgn="ctr"/>
            <a:r>
              <a:rPr lang="en-US" sz="3200" dirty="0"/>
              <a:t>Other aspects of ACID may be violated in name of performance, and as long as the </a:t>
            </a:r>
            <a:r>
              <a:rPr lang="en-US" sz="3200" dirty="0" err="1"/>
              <a:t>devs</a:t>
            </a:r>
            <a:r>
              <a:rPr lang="en-US" sz="3200" dirty="0"/>
              <a:t> are aware, it’s OK.</a:t>
            </a:r>
          </a:p>
          <a:p>
            <a:pPr fontAlgn="ctr"/>
            <a:r>
              <a:rPr lang="en-US" sz="3600" dirty="0"/>
              <a:t>This would be completely unacceptable for:</a:t>
            </a:r>
          </a:p>
          <a:p>
            <a:pPr lvl="1" fontAlgn="ctr"/>
            <a:r>
              <a:rPr lang="en-US" sz="3200" dirty="0"/>
              <a:t>A stock exchange (NASDAQ – runs on MS SQL Server)</a:t>
            </a:r>
          </a:p>
          <a:p>
            <a:pPr lvl="1" fontAlgn="ctr"/>
            <a:r>
              <a:rPr lang="en-US" sz="3200" dirty="0"/>
              <a:t>A sportsbook (</a:t>
            </a:r>
            <a:r>
              <a:rPr lang="en-US" sz="3200" dirty="0" err="1"/>
              <a:t>Bwin</a:t>
            </a:r>
            <a:r>
              <a:rPr lang="en-US" sz="3200" dirty="0"/>
              <a:t> – runs on MS SQL Server)</a:t>
            </a:r>
          </a:p>
          <a:p>
            <a:pPr marL="0" indent="0" fontAlgn="ct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302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4000" dirty="0"/>
              <a:t>Microsoft isn’t without NoSQL offerings:</a:t>
            </a:r>
          </a:p>
          <a:p>
            <a:pPr lvl="1" fontAlgn="ctr"/>
            <a:r>
              <a:rPr lang="en-US" sz="3600" dirty="0" err="1"/>
              <a:t>PolyBase</a:t>
            </a:r>
            <a:r>
              <a:rPr lang="en-US" sz="3600" dirty="0"/>
              <a:t> is a feature inside MS SQL to query big data in Hadoop or Azure Blob storage with TSQL </a:t>
            </a:r>
          </a:p>
          <a:p>
            <a:pPr lvl="1" fontAlgn="ctr"/>
            <a:r>
              <a:rPr lang="en-US" sz="3600" dirty="0"/>
              <a:t>Many different MS SQL features that break ACID</a:t>
            </a:r>
          </a:p>
          <a:p>
            <a:pPr lvl="1" fontAlgn="ctr"/>
            <a:r>
              <a:rPr lang="en-US" sz="3600" dirty="0" err="1"/>
              <a:t>CosmosDB</a:t>
            </a:r>
            <a:r>
              <a:rPr lang="en-US" sz="3600" dirty="0"/>
              <a:t> –new planet-scale database platform</a:t>
            </a:r>
          </a:p>
          <a:p>
            <a:pPr fontAlgn="ctr"/>
            <a:r>
              <a:rPr lang="en-US" sz="4000" dirty="0"/>
              <a:t>This presentation focuses on MS SQL Server</a:t>
            </a:r>
          </a:p>
          <a:p>
            <a:pPr fontAlgn="ctr"/>
            <a:endParaRPr lang="en-US" sz="4000" dirty="0"/>
          </a:p>
          <a:p>
            <a:pPr lvl="1" font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Revolution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MS SQL Server is installed, configured, maintained</a:t>
            </a:r>
          </a:p>
          <a:p>
            <a:pPr fontAlgn="ctr"/>
            <a:r>
              <a:rPr lang="en-US" sz="3600" dirty="0"/>
              <a:t>What if there was an offering that provided everything for you, automated, without </a:t>
            </a:r>
            <a:r>
              <a:rPr lang="en-US" sz="3600" dirty="0" err="1"/>
              <a:t>maint</a:t>
            </a:r>
            <a:r>
              <a:rPr lang="en-US" sz="3600" dirty="0"/>
              <a:t>?</a:t>
            </a:r>
          </a:p>
          <a:p>
            <a:pPr fontAlgn="ctr"/>
            <a:r>
              <a:rPr lang="en-US" dirty="0"/>
              <a:t>Platform-as-a-Service </a:t>
            </a:r>
          </a:p>
          <a:p>
            <a:pPr lvl="1" fontAlgn="ctr"/>
            <a:r>
              <a:rPr lang="en-US" dirty="0"/>
              <a:t>An instance of a database is created for you, with easy UI to interact, no maintenance, backups, storage config needed</a:t>
            </a:r>
          </a:p>
          <a:p>
            <a:pPr lvl="1" fontAlgn="ctr"/>
            <a:r>
              <a:rPr lang="en-US" dirty="0"/>
              <a:t>Scalable – change CPU/memory/storage capacity on the fly</a:t>
            </a:r>
          </a:p>
          <a:p>
            <a:pPr lvl="1" fontAlgn="ctr"/>
            <a:r>
              <a:rPr lang="en-US" dirty="0"/>
              <a:t>Examples: Azure SQL DB, Amazon RDS</a:t>
            </a:r>
          </a:p>
          <a:p>
            <a:pPr fontAlgn="ctr"/>
            <a:r>
              <a:rPr lang="en-US" dirty="0"/>
              <a:t>Infrastructure-as-a-Service</a:t>
            </a:r>
          </a:p>
          <a:p>
            <a:pPr lvl="1" fontAlgn="ctr"/>
            <a:r>
              <a:rPr lang="en-US" dirty="0"/>
              <a:t>Here’s a VM. Have fun. But you don’t have to worry about the network layer, redundant power, physical disks. Also scalable.</a:t>
            </a:r>
          </a:p>
        </p:txBody>
      </p:sp>
    </p:spTree>
    <p:extLst>
      <p:ext uri="{BB962C8B-B14F-4D97-AF65-F5344CB8AC3E}">
        <p14:creationId xmlns:p14="http://schemas.microsoft.com/office/powerpoint/2010/main" val="571491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</a:t>
            </a:r>
            <a:r>
              <a:rPr lang="en-US" sz="4000" dirty="0">
                <a:hlinkClick r:id="rId2"/>
              </a:rPr>
              <a:t>SQL Server 2017 Downloads</a:t>
            </a:r>
            <a:r>
              <a:rPr lang="en-US" sz="4000" dirty="0"/>
              <a:t>, click </a:t>
            </a:r>
            <a:r>
              <a:rPr lang="en-US" sz="4000" b="1" dirty="0"/>
              <a:t>Developer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 of SQL: Developer (good), Express (bad!)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Developer is same as Enterprise, </a:t>
            </a:r>
            <a:r>
              <a:rPr lang="en-US" sz="3600" i="1" dirty="0"/>
              <a:t>but cannot be used in production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Standard edition is not free, but is roughly 20% the $ of Enterprise</a:t>
            </a:r>
          </a:p>
        </p:txBody>
      </p:sp>
    </p:spTree>
    <p:extLst>
      <p:ext uri="{BB962C8B-B14F-4D97-AF65-F5344CB8AC3E}">
        <p14:creationId xmlns:p14="http://schemas.microsoft.com/office/powerpoint/2010/main" val="3359633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The tools to dev in the Microsoft ecosystem </a:t>
            </a:r>
            <a:br>
              <a:rPr lang="en-US" sz="3600" dirty="0"/>
            </a:br>
            <a:r>
              <a:rPr lang="en-US" sz="3600" b="1" dirty="0"/>
              <a:t>are all free</a:t>
            </a:r>
            <a:r>
              <a:rPr lang="en-US" sz="36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2"/>
              </a:rPr>
              <a:t>SSMS</a:t>
            </a:r>
            <a:r>
              <a:rPr lang="en-US" sz="3200" dirty="0"/>
              <a:t> (for the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3"/>
              </a:rPr>
              <a:t>SSDT</a:t>
            </a:r>
            <a:r>
              <a:rPr lang="en-US" sz="3200" dirty="0"/>
              <a:t> (for SSRS, SSIS, SSAS, also for Database Projects) </a:t>
            </a:r>
            <a:r>
              <a:rPr lang="en-US" dirty="0"/>
              <a:t> (installs a shell of Visual Studio)</a:t>
            </a:r>
            <a:endParaRPr lang="en-US" sz="3200" dirty="0"/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4"/>
              </a:rPr>
              <a:t>Visual Studio Community Edition</a:t>
            </a:r>
            <a:r>
              <a:rPr lang="en-US" sz="3200" dirty="0"/>
              <a:t> or </a:t>
            </a:r>
            <a:r>
              <a:rPr lang="en-US" sz="3200" dirty="0">
                <a:hlinkClick r:id="rId4"/>
              </a:rPr>
              <a:t>Visual Studio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308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B5D7-173D-4749-A03C-1B650103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FOR A VOCABULARY DUMP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BF6DA-83EA-4338-8A3E-16581577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Throw a lot at you, so you’re over that initial barrier</a:t>
            </a:r>
          </a:p>
          <a:p>
            <a:pPr lvl="1"/>
            <a:r>
              <a:rPr lang="en-US" sz="3600" dirty="0"/>
              <a:t>This presentation will focus on MS SQL Server, but what should you know about database platforms in general?</a:t>
            </a:r>
          </a:p>
          <a:p>
            <a:pPr lvl="1"/>
            <a:r>
              <a:rPr lang="en-US" sz="3600" dirty="0"/>
              <a:t>What’s happening the in the data industry today?</a:t>
            </a:r>
          </a:p>
          <a:p>
            <a:pPr lvl="1"/>
            <a:r>
              <a:rPr lang="en-US" sz="3600" dirty="0"/>
              <a:t>Buckle up!</a:t>
            </a:r>
          </a:p>
          <a:p>
            <a:r>
              <a:rPr lang="en-US" sz="4000" dirty="0"/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3866152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Toolbox link: in </a:t>
            </a:r>
            <a:r>
              <a:rPr lang="en-US" sz="3600" dirty="0" err="1">
                <a:hlinkClick r:id="rId2"/>
              </a:rPr>
              <a:t>Github</a:t>
            </a:r>
            <a:r>
              <a:rPr lang="en-US" sz="3600" dirty="0"/>
              <a:t>, or link at the top of </a:t>
            </a:r>
            <a:r>
              <a:rPr lang="en-US" sz="3600" dirty="0">
                <a:hlinkClick r:id="rId3"/>
              </a:rPr>
              <a:t>sqltact.com</a:t>
            </a:r>
            <a:endParaRPr lang="en-US" sz="3600" dirty="0"/>
          </a:p>
          <a:p>
            <a:pPr lvl="1"/>
            <a:r>
              <a:rPr lang="en-US" sz="3200" dirty="0"/>
              <a:t>Look for toolbox.zip for an easy download, or</a:t>
            </a:r>
          </a:p>
          <a:p>
            <a:pPr lvl="1"/>
            <a:r>
              <a:rPr lang="en-US" sz="3200" dirty="0"/>
              <a:t>Click on each file then download, or</a:t>
            </a:r>
          </a:p>
          <a:p>
            <a:pPr lvl="1"/>
            <a:r>
              <a:rPr lang="en-US" sz="3200" dirty="0"/>
              <a:t>Click on each file, click “raw” on each file to copy/paste</a:t>
            </a:r>
          </a:p>
          <a:p>
            <a:endParaRPr lang="en-US" sz="3600" dirty="0"/>
          </a:p>
          <a:p>
            <a:r>
              <a:rPr lang="en-US" sz="3600" dirty="0">
                <a:hlinkClick r:id="rId4"/>
              </a:rPr>
              <a:t>WideWorldImporters sample database</a:t>
            </a:r>
            <a:r>
              <a:rPr lang="en-US" sz="3600" dirty="0"/>
              <a:t>:</a:t>
            </a:r>
          </a:p>
          <a:p>
            <a:pPr lvl="1"/>
            <a:r>
              <a:rPr lang="en-US" b="1" dirty="0" err="1">
                <a:hlinkClick r:id="rId5"/>
              </a:rPr>
              <a:t>WideWorldImporters-Full.bak</a:t>
            </a:r>
            <a:r>
              <a:rPr lang="en-US" b="1" dirty="0"/>
              <a:t> </a:t>
            </a:r>
            <a:r>
              <a:rPr lang="en-US" dirty="0"/>
              <a:t>(restore to any SQL Server Edition aside from </a:t>
            </a:r>
            <a:r>
              <a:rPr lang="en-US" dirty="0" err="1"/>
              <a:t>LocalDB</a:t>
            </a:r>
            <a:r>
              <a:rPr lang="en-US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142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your SQL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1113739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Now that it is installed, how do you log in to it?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During install, you’re given a chance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Add initial administrators. Use your domain account (if applicable) or local windows user, or a Windows/AD security group that you are 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If you activate SQL Authentication, provide a password for the ‘</a:t>
            </a:r>
            <a:r>
              <a:rPr lang="en-US" sz="3600" b="1" dirty="0" err="1">
                <a:latin typeface="Panton" panose="00000500000000000000" pitchFamily="50" charset="0"/>
              </a:rPr>
              <a:t>sa</a:t>
            </a:r>
            <a:r>
              <a:rPr lang="en-US" sz="3600" b="1" dirty="0">
                <a:latin typeface="Panton" panose="00000500000000000000" pitchFamily="50" charset="0"/>
              </a:rPr>
              <a:t>’ login.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Heads up – avoid using ‘</a:t>
            </a:r>
            <a:r>
              <a:rPr lang="en-US" sz="3600" b="1" dirty="0" err="1">
                <a:latin typeface="Panton" panose="00000500000000000000" pitchFamily="50" charset="0"/>
              </a:rPr>
              <a:t>sa</a:t>
            </a:r>
            <a:r>
              <a:rPr lang="en-US" sz="3600" b="1" dirty="0">
                <a:latin typeface="Panton" panose="00000500000000000000" pitchFamily="50" charset="0"/>
              </a:rPr>
              <a:t>’ whenever possible, especially not in your apps!!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Use Windows </a:t>
            </a:r>
            <a:r>
              <a:rPr lang="en-US" sz="3600" b="1" dirty="0" err="1">
                <a:latin typeface="Panton" panose="00000500000000000000" pitchFamily="50" charset="0"/>
              </a:rPr>
              <a:t>Auth</a:t>
            </a:r>
            <a:r>
              <a:rPr lang="en-US" sz="3600" b="1" dirty="0">
                <a:latin typeface="Panton" panose="00000500000000000000" pitchFamily="50" charset="0"/>
              </a:rPr>
              <a:t> whenever possible.</a:t>
            </a:r>
            <a:endParaRPr lang="en-US" sz="36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029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Logins vs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1680" y="1120589"/>
            <a:ext cx="601370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BACKUP, RESTORE, CONNECT, CREATE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564286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SELECT, ALTER, </a:t>
            </a:r>
            <a:b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</a:b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EXECUTE, CREATE TABLE</a:t>
            </a:r>
          </a:p>
          <a:p>
            <a:pPr algn="ctr"/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6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1649" y="3318570"/>
            <a:ext cx="8150351" cy="3539430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7161" y="66368"/>
            <a:ext cx="8244839" cy="3108543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" y="66368"/>
            <a:ext cx="3698285" cy="648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1127760" y="2497961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1744" y="4572000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36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45272-BCE8-45CE-9D02-C996F27B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0" dirty="0"/>
              <a:t>A Server Login is a server-level security principal.</a:t>
            </a:r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Logins are given a default database.  CONNECT will fail if the Default Database is no longer present or accessible. </a:t>
            </a:r>
          </a:p>
          <a:p>
            <a:pPr lvl="1"/>
            <a:r>
              <a:rPr lang="en-US" sz="2400" b="0" dirty="0"/>
              <a:t>Just use </a:t>
            </a:r>
            <a:r>
              <a:rPr lang="en-US" sz="2400" b="0" dirty="0" err="1"/>
              <a:t>tempdb</a:t>
            </a:r>
            <a:r>
              <a:rPr lang="en-US" sz="2400" dirty="0"/>
              <a:t> as the default database for admins.</a:t>
            </a:r>
            <a:endParaRPr lang="en-US" sz="2400" b="0" dirty="0"/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In order to access data in a database, </a:t>
            </a:r>
            <a:br>
              <a:rPr lang="en-US" sz="2800" b="0" dirty="0"/>
            </a:br>
            <a:r>
              <a:rPr lang="en-US" sz="2800" b="0" dirty="0"/>
              <a:t>must be linked to a Database User.</a:t>
            </a:r>
          </a:p>
        </p:txBody>
      </p:sp>
    </p:spTree>
    <p:extLst>
      <p:ext uri="{BB962C8B-B14F-4D97-AF65-F5344CB8AC3E}">
        <p14:creationId xmlns:p14="http://schemas.microsoft.com/office/powerpoint/2010/main" val="2407710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5ACA0-81F7-4A45-87B8-8821046E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Login Roles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28165"/>
            <a:ext cx="10515600" cy="494879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Server Logins are most </a:t>
            </a:r>
            <a:br>
              <a:rPr lang="en-US" sz="4000" b="0" dirty="0"/>
            </a:br>
            <a:r>
              <a:rPr lang="en-US" sz="4000" b="0" dirty="0"/>
              <a:t>commonly added to Server Roles, </a:t>
            </a:r>
            <a:br>
              <a:rPr lang="en-US" sz="4000" b="0" dirty="0"/>
            </a:br>
            <a:r>
              <a:rPr lang="en-US" sz="4000" b="0" dirty="0"/>
              <a:t>which are self-explanatory</a:t>
            </a:r>
            <a:br>
              <a:rPr lang="en-US" sz="4000" b="0" dirty="0"/>
            </a:br>
            <a:r>
              <a:rPr lang="en-US" sz="4000" b="0" dirty="0"/>
              <a:t>and well documented.</a:t>
            </a:r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endParaRPr lang="en-US" sz="40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8549640" y="1487424"/>
            <a:ext cx="2514600" cy="381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691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D4223-9486-4385-AE3A-187EF57F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/>
              <a:t>In a domain environment, </a:t>
            </a:r>
          </a:p>
          <a:p>
            <a:pPr marL="0" indent="0">
              <a:buNone/>
            </a:pPr>
            <a:r>
              <a:rPr lang="en-US" sz="3600" b="0" dirty="0"/>
              <a:t>	AD authentication means that</a:t>
            </a:r>
          </a:p>
          <a:p>
            <a:pPr marL="0" indent="0">
              <a:buNone/>
            </a:pPr>
            <a:r>
              <a:rPr lang="en-US" sz="3600" b="0" dirty="0"/>
              <a:t>			account creation/termination, </a:t>
            </a:r>
          </a:p>
          <a:p>
            <a:pPr marL="0" indent="0">
              <a:buNone/>
            </a:pPr>
            <a:r>
              <a:rPr lang="en-US" sz="3600" b="0" dirty="0"/>
              <a:t>			security group membership, </a:t>
            </a:r>
          </a:p>
          <a:p>
            <a:pPr marL="0" indent="0">
              <a:buNone/>
            </a:pPr>
            <a:r>
              <a:rPr lang="en-US" sz="3600" b="0" dirty="0"/>
              <a:t>			password policy,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b="0" dirty="0"/>
              <a:t>are handled by an existing corporate security 	administration infrastructure.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9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B70F39-A446-457C-9B6F-D69A066C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Windows Authentication is the </a:t>
            </a:r>
            <a:r>
              <a:rPr lang="en-US" sz="4400" dirty="0"/>
              <a:t>default</a:t>
            </a:r>
            <a:r>
              <a:rPr lang="en-US" sz="4400" b="0" dirty="0"/>
              <a:t> security model for SQL Server and cannot be disabled.</a:t>
            </a:r>
          </a:p>
          <a:p>
            <a:pPr lvl="1">
              <a:lnSpc>
                <a:spcPct val="110000"/>
              </a:lnSpc>
            </a:pPr>
            <a:r>
              <a:rPr lang="en-US" sz="4000" b="0" dirty="0"/>
              <a:t>Enable “Mixed Mode” to allow for SQL Logins</a:t>
            </a:r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endParaRPr lang="en-US" sz="4400" b="0" dirty="0"/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Choosing </a:t>
            </a:r>
            <a:r>
              <a:rPr lang="en-US" sz="4400" dirty="0"/>
              <a:t>Mixed Mode </a:t>
            </a:r>
            <a:r>
              <a:rPr lang="en-US" sz="4400" b="0" dirty="0"/>
              <a:t>as a server option enables SQL Logins and allows the “</a:t>
            </a:r>
            <a:r>
              <a:rPr lang="en-US" sz="4400" b="0" dirty="0" err="1"/>
              <a:t>sa</a:t>
            </a:r>
            <a:r>
              <a:rPr lang="en-US" sz="4400" b="0" dirty="0"/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687224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055F6A-2D54-4AF4-8432-3C74D87C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SQL Logins are </a:t>
            </a:r>
            <a:r>
              <a:rPr lang="en-US" sz="4000" dirty="0"/>
              <a:t>authenticated by SQL Server</a:t>
            </a:r>
            <a:r>
              <a:rPr lang="en-US" sz="4000" b="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Strongly encouraged to Enforce password policy, which can include password expiration.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Multiple failed SQL </a:t>
            </a:r>
            <a:r>
              <a:rPr lang="en-US" sz="4000" b="0" dirty="0" err="1"/>
              <a:t>auth</a:t>
            </a:r>
            <a:r>
              <a:rPr lang="en-US" sz="4000" b="0" dirty="0"/>
              <a:t> login attempts will Lock Out.</a:t>
            </a:r>
            <a:endParaRPr lang="en-US" sz="4000" dirty="0"/>
          </a:p>
          <a:p>
            <a:pPr>
              <a:buFont typeface="Arial" pitchFamily="34" charset="0"/>
              <a:buChar char="•"/>
            </a:pPr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1148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3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9A4AE-030D-4202-B3DA-6804E135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Users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/>
              <a:t>A Database User is a database level security principal.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A Database User can be linked to any Login (Windows or SQL Auth) – and the names don’t actually have to match.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Database Users have a </a:t>
            </a:r>
            <a:r>
              <a:rPr lang="en-US" b="0" dirty="0" err="1"/>
              <a:t>sid</a:t>
            </a:r>
            <a:r>
              <a:rPr lang="en-US" b="0" dirty="0"/>
              <a:t>, such as </a:t>
            </a:r>
            <a:r>
              <a:rPr lang="en-US" dirty="0"/>
              <a:t>0xE5EFF2DB1688C246855B013148882E75</a:t>
            </a:r>
          </a:p>
          <a:p>
            <a:pPr marL="0" indent="0">
              <a:buNone/>
            </a:pPr>
            <a:r>
              <a:rPr lang="en-US" b="0" dirty="0"/>
              <a:t>	which is shared by the linked Server Login.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6000" dirty="0"/>
              <a:t>I Was Once</a:t>
            </a:r>
          </a:p>
          <a:p>
            <a:pPr marL="0" indent="0">
              <a:buNone/>
            </a:pPr>
            <a:r>
              <a:rPr lang="en-US" altLang="en-US" sz="6000" dirty="0"/>
              <a:t>A Very </a:t>
            </a:r>
          </a:p>
          <a:p>
            <a:pPr marL="0" indent="0">
              <a:buNone/>
            </a:pPr>
            <a:r>
              <a:rPr lang="en-US" altLang="en-US" sz="6000" dirty="0"/>
              <a:t>Crappy</a:t>
            </a:r>
          </a:p>
          <a:p>
            <a:pPr marL="0" indent="0">
              <a:buNone/>
            </a:pPr>
            <a:r>
              <a:rPr lang="en-US" altLang="en-US" sz="6000" dirty="0"/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DA7E4-A3CD-476F-A3C6-EC3D8CDC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r>
              <a:rPr lang="en-US" dirty="0"/>
              <a:t>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US" b="0" dirty="0"/>
          </a:p>
          <a:p>
            <a:r>
              <a:rPr lang="en-US" b="0" dirty="0"/>
              <a:t>SQL Auth Logins can become disconnected from their Database Users when a database is restored from another server.</a:t>
            </a:r>
          </a:p>
          <a:p>
            <a:endParaRPr lang="en-US" b="0" dirty="0"/>
          </a:p>
          <a:p>
            <a:r>
              <a:rPr lang="en-US" b="0" dirty="0"/>
              <a:t>This isn’t a problem with Windows Authenticated logins.</a:t>
            </a:r>
          </a:p>
          <a:p>
            <a:endParaRPr lang="en-US" b="0" dirty="0"/>
          </a:p>
          <a:p>
            <a:r>
              <a:rPr lang="en-US" sz="2800" dirty="0"/>
              <a:t>To re-associate a database user to a server login:</a:t>
            </a:r>
          </a:p>
          <a:p>
            <a:pPr marL="457200" lvl="1" indent="0"/>
            <a:r>
              <a:rPr lang="en-US" dirty="0"/>
              <a:t>	ALTER USER username WITH LOGIN = </a:t>
            </a:r>
            <a:r>
              <a:rPr lang="en-US" dirty="0" err="1"/>
              <a:t>loginname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0665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TSQL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BY;</a:t>
            </a:r>
          </a:p>
        </p:txBody>
      </p:sp>
    </p:spTree>
    <p:extLst>
      <p:ext uri="{BB962C8B-B14F-4D97-AF65-F5344CB8AC3E}">
        <p14:creationId xmlns:p14="http://schemas.microsoft.com/office/powerpoint/2010/main" val="4183629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434761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 – use a CTE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– aggregate by these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HAVING – filter the aggregates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2191631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SQL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Toolbox: lab - TSQL 101.sql</a:t>
            </a:r>
          </a:p>
          <a:p>
            <a:endParaRPr lang="en-US" sz="3600" dirty="0"/>
          </a:p>
          <a:p>
            <a:r>
              <a:rPr lang="en-US" sz="3600" dirty="0"/>
              <a:t>This syntax in these samples is </a:t>
            </a:r>
            <a:r>
              <a:rPr lang="en-US" sz="3600" i="1" dirty="0"/>
              <a:t>simple enough</a:t>
            </a:r>
            <a:r>
              <a:rPr lang="en-US" sz="3600" dirty="0"/>
              <a:t> that it should work with minimal alteration </a:t>
            </a:r>
            <a:br>
              <a:rPr lang="en-US" sz="3600" dirty="0"/>
            </a:br>
            <a:r>
              <a:rPr lang="en-US" sz="3600" dirty="0"/>
              <a:t>in any ANSI SQL-compliant database platform.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261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9" y="1120588"/>
            <a:ext cx="553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Let’s say I only want all columns </a:t>
            </a:r>
            <a:br>
              <a:rPr lang="en-US" sz="2400" dirty="0">
                <a:latin typeface="Panton" panose="00000500000000000000" pitchFamily="50" charset="0"/>
              </a:rPr>
            </a:br>
            <a:r>
              <a:rPr lang="en-US" sz="2400" dirty="0">
                <a:latin typeface="Panton" panose="00000500000000000000" pitchFamily="50" charset="0"/>
              </a:rPr>
              <a:t>from this table, but only the rows where</a:t>
            </a:r>
          </a:p>
          <a:p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 &gt; 2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Works: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1A354-EB5D-4255-8194-7C511772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03" y="1029149"/>
            <a:ext cx="3255264" cy="32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3463829" y="1120588"/>
            <a:ext cx="608138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--Not best practice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--Every table has a schema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--semicolon please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Panton" panose="00000500000000000000" pitchFamily="50" charset="0"/>
              </a:rPr>
              <a:t>Better: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24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4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4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--comment the rest of this line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Comment a whole block of text 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8" y="1120588"/>
            <a:ext cx="86566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nton" panose="00000500000000000000" pitchFamily="50" charset="0"/>
              </a:rPr>
              <a:t>I only want </a:t>
            </a:r>
            <a:r>
              <a:rPr lang="en-US" sz="2800" dirty="0" err="1">
                <a:latin typeface="Panton" panose="00000500000000000000" pitchFamily="50" charset="0"/>
              </a:rPr>
              <a:t>SomeWords</a:t>
            </a:r>
            <a:r>
              <a:rPr lang="en-US" sz="2800" dirty="0">
                <a:latin typeface="Panton" panose="00000500000000000000" pitchFamily="50" charset="0"/>
              </a:rPr>
              <a:t> that begin with ‘a’</a:t>
            </a:r>
          </a:p>
          <a:p>
            <a:endParaRPr lang="en-US" sz="2800" dirty="0">
              <a:latin typeface="Panton" panose="00000500000000000000" pitchFamily="50" charset="0"/>
            </a:endParaRPr>
          </a:p>
          <a:p>
            <a:r>
              <a:rPr lang="en-US" sz="28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'a%’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Also works: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‘a’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Lots of different string manipulation functions:</a:t>
            </a:r>
          </a:p>
          <a:p>
            <a:r>
              <a:rPr lang="en-US" dirty="0">
                <a:latin typeface="Panton" panose="00000500000000000000" pitchFamily="50" charset="0"/>
                <a:hlinkClick r:id="rId3"/>
              </a:rPr>
              <a:t>https://docs.microsoft.com/en-us/sql/t-sql/functions/string-functions-transact-sql</a:t>
            </a:r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03B51-AC91-412D-8119-52232256C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0"/>
          <a:stretch/>
        </p:blipFill>
        <p:spPr>
          <a:xfrm>
            <a:off x="10096199" y="2342898"/>
            <a:ext cx="1713738" cy="2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6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 r="2001"/>
          <a:stretch/>
        </p:blipFill>
        <p:spPr>
          <a:xfrm>
            <a:off x="70105" y="1120588"/>
            <a:ext cx="2550212" cy="42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5569031" y="1001716"/>
            <a:ext cx="6784699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I have another table with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.</a:t>
            </a:r>
          </a:p>
          <a:p>
            <a:r>
              <a:rPr lang="en-US" sz="2400" dirty="0">
                <a:latin typeface="Panton" panose="00000500000000000000" pitchFamily="50" charset="0"/>
              </a:rPr>
              <a:t>But second table has important dates. I need to join the two tables on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, and display data </a:t>
            </a:r>
            <a:r>
              <a:rPr lang="en-US" sz="2400" b="1" dirty="0">
                <a:latin typeface="Panton" panose="00000500000000000000" pitchFamily="50" charset="0"/>
              </a:rPr>
              <a:t>only where I find a match.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900" dirty="0">
                <a:solidFill>
                  <a:srgbClr val="008000"/>
                </a:solidFill>
                <a:latin typeface="Consolas" panose="020B0609020204030204" pitchFamily="49" charset="0"/>
              </a:rPr>
              <a:t>--No tables aliases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907373-2603-4895-9FDB-DD66A2F3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" t="2066"/>
          <a:stretch/>
        </p:blipFill>
        <p:spPr>
          <a:xfrm>
            <a:off x="2508345" y="1120588"/>
            <a:ext cx="3060687" cy="19651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2D39E0-1846-48A5-90D2-6413171221B0}"/>
              </a:ext>
            </a:extLst>
          </p:cNvPr>
          <p:cNvSpPr/>
          <p:nvPr/>
        </p:nvSpPr>
        <p:spPr>
          <a:xfrm>
            <a:off x="5569032" y="4314497"/>
            <a:ext cx="66229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1DDBB0-68C7-4D35-B1BE-DCEB7A889274}"/>
              </a:ext>
            </a:extLst>
          </p:cNvPr>
          <p:cNvSpPr/>
          <p:nvPr/>
        </p:nvSpPr>
        <p:spPr>
          <a:xfrm>
            <a:off x="2647990" y="3204576"/>
            <a:ext cx="370417" cy="45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2CC66843-857F-492F-8319-8A1E9F90334B}"/>
              </a:ext>
            </a:extLst>
          </p:cNvPr>
          <p:cNvSpPr/>
          <p:nvPr/>
        </p:nvSpPr>
        <p:spPr>
          <a:xfrm>
            <a:off x="2176272" y="1901952"/>
            <a:ext cx="822960" cy="365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845207-8C7B-4856-93E2-D80140FC0601}"/>
              </a:ext>
            </a:extLst>
          </p:cNvPr>
          <p:cNvSpPr/>
          <p:nvPr/>
        </p:nvSpPr>
        <p:spPr>
          <a:xfrm>
            <a:off x="5569030" y="4307852"/>
            <a:ext cx="66913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u="sng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3164F-1650-4071-BC16-A7E3AAF490A4}"/>
              </a:ext>
            </a:extLst>
          </p:cNvPr>
          <p:cNvSpPr/>
          <p:nvPr/>
        </p:nvSpPr>
        <p:spPr>
          <a:xfrm>
            <a:off x="512064" y="1353312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034E-503D-4AFF-AA78-E0B75F0FB80A}"/>
              </a:ext>
            </a:extLst>
          </p:cNvPr>
          <p:cNvSpPr/>
          <p:nvPr/>
        </p:nvSpPr>
        <p:spPr>
          <a:xfrm>
            <a:off x="512064" y="2639190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9E3BC-C252-491B-9849-61DC928ABF4B}"/>
              </a:ext>
            </a:extLst>
          </p:cNvPr>
          <p:cNvSpPr/>
          <p:nvPr/>
        </p:nvSpPr>
        <p:spPr>
          <a:xfrm>
            <a:off x="512063" y="3947679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51DF1-048F-4726-9D63-BA08DE199D8E}"/>
              </a:ext>
            </a:extLst>
          </p:cNvPr>
          <p:cNvSpPr/>
          <p:nvPr/>
        </p:nvSpPr>
        <p:spPr>
          <a:xfrm>
            <a:off x="2999232" y="2386583"/>
            <a:ext cx="2457827" cy="6365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727544-FE69-48EB-8474-3E6E54E6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8" y="3759167"/>
            <a:ext cx="3541672" cy="30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1784604" y="6488668"/>
            <a:ext cx="862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  <a:hlinkClick r:id="rId2"/>
              </a:rPr>
              <a:t>Source: https://www.codeproject.com/Articles/33052/Visual-Representation-of-SQL-Joins</a:t>
            </a:r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pic>
        <p:nvPicPr>
          <p:cNvPr id="11266" name="Picture 2" descr="visual explanation of joins">
            <a:extLst>
              <a:ext uri="{FF2B5EF4-FFF2-40B4-BE49-F238E27FC236}">
                <a16:creationId xmlns:a16="http://schemas.microsoft.com/office/drawing/2014/main" id="{D8FA0FCF-1DA3-43A9-B028-AEB3AA78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48" y="0"/>
            <a:ext cx="8273796" cy="65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93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File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for the databases you have locally on your development machine, DR things you need to know:</a:t>
            </a:r>
          </a:p>
          <a:p>
            <a:r>
              <a:rPr lang="en-US" dirty="0"/>
              <a:t>Each SQL Server database has at least </a:t>
            </a:r>
          </a:p>
          <a:p>
            <a:pPr lvl="1"/>
            <a:r>
              <a:rPr lang="en-US" dirty="0"/>
              <a:t>one data file (.</a:t>
            </a:r>
            <a:r>
              <a:rPr lang="en-US" dirty="0" err="1"/>
              <a:t>mdf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one transaction log file (.</a:t>
            </a:r>
            <a:r>
              <a:rPr lang="en-US" dirty="0" err="1"/>
              <a:t>ldf</a:t>
            </a:r>
            <a:r>
              <a:rPr lang="en-US" dirty="0"/>
              <a:t>)</a:t>
            </a:r>
          </a:p>
          <a:p>
            <a:r>
              <a:rPr lang="en-US" dirty="0"/>
              <a:t>The transaction log file contains any write or alteration</a:t>
            </a:r>
          </a:p>
          <a:p>
            <a:r>
              <a:rPr lang="en-US" dirty="0"/>
              <a:t>The data file will grow as you add data</a:t>
            </a:r>
          </a:p>
          <a:p>
            <a:r>
              <a:rPr lang="en-US" dirty="0"/>
              <a:t>The log file will grow as you add or modify data</a:t>
            </a:r>
          </a:p>
        </p:txBody>
      </p:sp>
    </p:spTree>
    <p:extLst>
      <p:ext uri="{BB962C8B-B14F-4D97-AF65-F5344CB8AC3E}">
        <p14:creationId xmlns:p14="http://schemas.microsoft.com/office/powerpoint/2010/main" val="51300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-2159000"/>
            <a:ext cx="6762750" cy="90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3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Backup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types of backups for a SQL Server</a:t>
            </a:r>
          </a:p>
          <a:p>
            <a:r>
              <a:rPr lang="en-US" dirty="0"/>
              <a:t>Full</a:t>
            </a:r>
          </a:p>
          <a:p>
            <a:pPr lvl="1"/>
            <a:r>
              <a:rPr lang="en-US" dirty="0"/>
              <a:t>Start of any recovery chain</a:t>
            </a:r>
          </a:p>
          <a:p>
            <a:r>
              <a:rPr lang="en-US" dirty="0"/>
              <a:t>Differential</a:t>
            </a:r>
          </a:p>
          <a:p>
            <a:pPr lvl="1"/>
            <a:r>
              <a:rPr lang="en-US" dirty="0"/>
              <a:t>Based on a full</a:t>
            </a:r>
          </a:p>
          <a:p>
            <a:r>
              <a:rPr lang="en-US" dirty="0"/>
              <a:t>Transaction Log (behaves like an incremental)</a:t>
            </a:r>
          </a:p>
          <a:p>
            <a:pPr lvl="1"/>
            <a:r>
              <a:rPr lang="en-US" dirty="0"/>
              <a:t>Log backups are the most critical for you to understand.</a:t>
            </a:r>
          </a:p>
          <a:p>
            <a:pPr lvl="1"/>
            <a:r>
              <a:rPr lang="en-US" dirty="0"/>
              <a:t>They form a chain, starting with a Full or Differential</a:t>
            </a:r>
          </a:p>
          <a:p>
            <a:pPr lvl="1"/>
            <a:r>
              <a:rPr lang="en-US" dirty="0"/>
              <a:t>Taking a log backup empties the transaction log file (the .</a:t>
            </a:r>
            <a:r>
              <a:rPr lang="en-US" dirty="0" err="1"/>
              <a:t>ldf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is extremely important to understand!</a:t>
            </a:r>
          </a:p>
        </p:txBody>
      </p:sp>
    </p:spTree>
    <p:extLst>
      <p:ext uri="{BB962C8B-B14F-4D97-AF65-F5344CB8AC3E}">
        <p14:creationId xmlns:p14="http://schemas.microsoft.com/office/powerpoint/2010/main" val="4250402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anton" panose="00000500000000000000" pitchFamily="50" charset="0"/>
              </a:rPr>
              <a:t>The Microsoft SQL Server Transaction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Panton" panose="00000500000000000000" pitchFamily="50" charset="0"/>
              </a:rPr>
              <a:pPr>
                <a:defRPr/>
              </a:pPr>
              <a:t>61</a:t>
            </a:fld>
            <a:endParaRPr lang="en-US" altLang="en-US" dirty="0">
              <a:latin typeface="Panton" panose="000005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667000"/>
            <a:ext cx="4419600" cy="3200400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8669" y="990479"/>
            <a:ext cx="18178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 </a:t>
            </a:r>
          </a:p>
          <a:p>
            <a:r>
              <a:rPr lang="en-US" dirty="0">
                <a:latin typeface="Panton" panose="00000500000000000000" pitchFamily="50" charset="0"/>
              </a:rPr>
              <a:t>with ~1GB free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19400" y="5181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19400" y="4572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819400" y="39624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819400" y="33528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743200" y="1981200"/>
            <a:ext cx="4419600" cy="38862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19400" y="2739736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829791" y="2133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8670" y="990480"/>
            <a:ext cx="2313813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has used up </a:t>
            </a:r>
            <a:br>
              <a:rPr lang="en-US" dirty="0">
                <a:latin typeface="Panton" panose="00000500000000000000" pitchFamily="50" charset="0"/>
              </a:rPr>
            </a:br>
            <a:r>
              <a:rPr lang="en-US" dirty="0">
                <a:latin typeface="Panton" panose="00000500000000000000" pitchFamily="50" charset="0"/>
              </a:rPr>
              <a:t>the space, the file must grow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22470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~.1GB free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9601" y="6152695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.LDF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3191" y="2164773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743200" y="1371600"/>
            <a:ext cx="4419600" cy="44958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829791" y="1524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73190" y="1495776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85912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1.21GB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~.11GB free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96" y="160"/>
            <a:ext cx="4429990" cy="24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  <p:bldP spid="5" grpId="0"/>
      <p:bldP spid="20" grpId="0" animBg="1"/>
      <p:bldP spid="21" grpId="0" animBg="1"/>
      <p:bldP spid="22" grpId="0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Database Recovery Model and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" y="1125608"/>
            <a:ext cx="5660136" cy="49487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u="sng" dirty="0">
                <a:cs typeface="Arial" panose="020B0604020202020204" pitchFamily="34" charset="0"/>
              </a:rPr>
              <a:t>Simple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Transactions are quickly, automatically cleared from Log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Log backups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Point in Time Recovery (Full/Diff backups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62</a:t>
            </a:fld>
            <a:endParaRPr lang="en-US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79592" y="1120588"/>
            <a:ext cx="5687568" cy="45720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3200" b="1" u="sng">
                <a:solidFill>
                  <a:srgbClr val="474D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•"/>
              <a:defRPr sz="2800" b="1">
                <a:solidFill>
                  <a:srgbClr val="4F2683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 b="1">
                <a:solidFill>
                  <a:srgbClr val="8DC63F"/>
                </a:solidFill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800" dirty="0">
                <a:latin typeface="Panton" panose="00000500000000000000" pitchFamily="50" charset="0"/>
              </a:rPr>
              <a:t>Full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solidFill>
                  <a:schemeClr val="tx1"/>
                </a:solidFill>
                <a:latin typeface="Panton" panose="00000500000000000000" pitchFamily="50" charset="0"/>
              </a:rPr>
              <a:t>Transactions</a:t>
            </a:r>
            <a:r>
              <a:rPr lang="en-US" sz="2800" b="0" u="none" dirty="0">
                <a:latin typeface="Panton" panose="00000500000000000000" pitchFamily="50" charset="0"/>
              </a:rPr>
              <a:t> stay in Log until truncated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Log backups taken regularly –or– Log will grow unchecked!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Point in Time recovery is possible and desirable</a:t>
            </a:r>
          </a:p>
          <a:p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9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DA8CE-DD41-4C95-AEDA-79906244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recovery model is appropriate for your local development databases or pre-production databases?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endParaRPr lang="en-US" dirty="0"/>
          </a:p>
          <a:p>
            <a:r>
              <a:rPr lang="en-US" dirty="0"/>
              <a:t>What recovery model is appropriate for your Production databases?</a:t>
            </a:r>
          </a:p>
          <a:p>
            <a:pPr lvl="1"/>
            <a:r>
              <a:rPr lang="en-US" dirty="0"/>
              <a:t>FULL</a:t>
            </a:r>
          </a:p>
          <a:p>
            <a:pPr lvl="2"/>
            <a:r>
              <a:rPr lang="en-US" dirty="0"/>
              <a:t>And then you scheduled Transaction Log backups every hour</a:t>
            </a:r>
          </a:p>
          <a:p>
            <a:pPr lvl="2"/>
            <a:r>
              <a:rPr lang="en-US" dirty="0"/>
              <a:t>Guidance: No less frequently than every hour.</a:t>
            </a:r>
          </a:p>
        </p:txBody>
      </p:sp>
    </p:spTree>
    <p:extLst>
      <p:ext uri="{BB962C8B-B14F-4D97-AF65-F5344CB8AC3E}">
        <p14:creationId xmlns:p14="http://schemas.microsoft.com/office/powerpoint/2010/main" val="1637789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CEA1E5-B4A1-4BDD-99F8-B6BDB44D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1876051"/>
            <a:ext cx="12736695" cy="3171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/>
          <p:nvPr/>
        </p:nvSpPr>
        <p:spPr>
          <a:xfrm>
            <a:off x="838200" y="1120588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In SQL Server Management Studio: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BC5074C-C637-426F-A799-35F9580B5624}"/>
              </a:ext>
            </a:extLst>
          </p:cNvPr>
          <p:cNvSpPr/>
          <p:nvPr/>
        </p:nvSpPr>
        <p:spPr>
          <a:xfrm rot="10800000">
            <a:off x="3060440" y="397039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600EE4-8DEF-4EF8-86E6-DBA73150049D}"/>
              </a:ext>
            </a:extLst>
          </p:cNvPr>
          <p:cNvSpPr/>
          <p:nvPr/>
        </p:nvSpPr>
        <p:spPr>
          <a:xfrm rot="10800000">
            <a:off x="5274906" y="3547856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BF42AC5-5FBB-479E-B1CD-CB20E9EBE5F8}"/>
              </a:ext>
            </a:extLst>
          </p:cNvPr>
          <p:cNvSpPr/>
          <p:nvPr/>
        </p:nvSpPr>
        <p:spPr>
          <a:xfrm rot="10800000">
            <a:off x="9725608" y="363405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Flatten Tables vs Normalized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319490" y="1120588"/>
            <a:ext cx="11699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Flattened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To express 1-to-Many relationships, must grow horizontally by adding columns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(example: Phone1, Phone2…)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 good for transactions, can be useful for reporting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Difficult to add type attributes (will demonstrate)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Normalized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Reduces duplicate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Helps identify relationships between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Allows for 1-to-Many relationships by adding rows</a:t>
            </a:r>
          </a:p>
        </p:txBody>
      </p:sp>
    </p:spTree>
    <p:extLst>
      <p:ext uri="{BB962C8B-B14F-4D97-AF65-F5344CB8AC3E}">
        <p14:creationId xmlns:p14="http://schemas.microsoft.com/office/powerpoint/2010/main" val="1537261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Table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Academic study of 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3NF (Third Normal Form)  is most common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Important to identify in almost every table: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</p:txBody>
      </p:sp>
    </p:spTree>
    <p:extLst>
      <p:ext uri="{BB962C8B-B14F-4D97-AF65-F5344CB8AC3E}">
        <p14:creationId xmlns:p14="http://schemas.microsoft.com/office/powerpoint/2010/main" val="18317176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</p:spTree>
    <p:extLst>
      <p:ext uri="{BB962C8B-B14F-4D97-AF65-F5344CB8AC3E}">
        <p14:creationId xmlns:p14="http://schemas.microsoft.com/office/powerpoint/2010/main" val="3264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6734058" y="3605008"/>
            <a:ext cx="5277081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Often these keys are on the same column, when we create an IDENTITY column.</a:t>
            </a:r>
          </a:p>
          <a:p>
            <a:r>
              <a:rPr lang="en-US" sz="3200" dirty="0">
                <a:latin typeface="Panton" panose="00000500000000000000" pitchFamily="50" charset="0"/>
              </a:rPr>
              <a:t>Also commonly serves as the Key to 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965981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3999125" y="1605331"/>
            <a:ext cx="7855026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These two MUST NOT be the same!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never see Surrogate Keys, and Surrogate Keys should never change.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only see Natural keys, and can therefore change these values.</a:t>
            </a:r>
          </a:p>
        </p:txBody>
      </p:sp>
    </p:spTree>
    <p:extLst>
      <p:ext uri="{BB962C8B-B14F-4D97-AF65-F5344CB8AC3E}">
        <p14:creationId xmlns:p14="http://schemas.microsoft.com/office/powerpoint/2010/main" val="204782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803399" y="914400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/>
              <a:t>Side projects?</a:t>
            </a:r>
          </a:p>
          <a:p>
            <a:pPr marL="0" indent="0">
              <a:buNone/>
            </a:pPr>
            <a:r>
              <a:rPr lang="en-US" altLang="en-US" sz="4400" dirty="0"/>
              <a:t>Interest in my work outside? </a:t>
            </a:r>
          </a:p>
          <a:p>
            <a:pPr marL="0" indent="0">
              <a:buNone/>
            </a:pPr>
            <a:r>
              <a:rPr lang="en-US" altLang="en-US" sz="4400" dirty="0"/>
              <a:t>Certification exams?</a:t>
            </a:r>
          </a:p>
          <a:p>
            <a:pPr marL="0" indent="0">
              <a:buNone/>
            </a:pPr>
            <a:r>
              <a:rPr lang="en-US" altLang="en-US" sz="4400" dirty="0"/>
              <a:t>User Groups and Conferences (like this)?</a:t>
            </a:r>
          </a:p>
          <a:p>
            <a:pPr marL="0" indent="0">
              <a:buNone/>
            </a:pPr>
            <a:r>
              <a:rPr lang="en-US" altLang="en-US" sz="4400" dirty="0"/>
              <a:t>Nope.</a:t>
            </a:r>
          </a:p>
          <a:p>
            <a:pPr marL="0" indent="0">
              <a:buNone/>
            </a:pPr>
            <a:endParaRPr lang="en-US" altLang="en-US" sz="4400" dirty="0"/>
          </a:p>
          <a:p>
            <a:pPr marL="0" indent="0">
              <a:buNone/>
            </a:pPr>
            <a:r>
              <a:rPr lang="en-US" altLang="en-US" sz="4400" dirty="0"/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4704203" y="3605008"/>
            <a:ext cx="7306938" cy="304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Primary Keys are always unique, but you can have more than one Unique Key. You can have a Primary Key on an IDENTITY field, and also enforce uniqueness on one or more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33037016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6698255" y="3029638"/>
            <a:ext cx="5323903" cy="304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Foreign Keys reference the Primary Key of another table. </a:t>
            </a:r>
          </a:p>
          <a:p>
            <a:r>
              <a:rPr lang="en-US" sz="3200" dirty="0">
                <a:latin typeface="Panton" panose="00000500000000000000" pitchFamily="50" charset="0"/>
              </a:rPr>
              <a:t>Surrogate Keys are the best choice for PK and FK’s, because they can never change.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B85902-88EE-48E5-9097-3FA8697BD83E}"/>
              </a:ext>
            </a:extLst>
          </p:cNvPr>
          <p:cNvSpPr/>
          <p:nvPr/>
        </p:nvSpPr>
        <p:spPr>
          <a:xfrm rot="16200000">
            <a:off x="-323703" y="1580350"/>
            <a:ext cx="2447606" cy="19868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13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435"/>
            <a:ext cx="10515600" cy="327952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Good (three tables):</a:t>
            </a:r>
          </a:p>
          <a:p>
            <a:pPr marL="457200" lvl="1" indent="0">
              <a:buNone/>
            </a:pPr>
            <a:r>
              <a:rPr lang="en-US" u="sng" dirty="0"/>
              <a:t>Student</a:t>
            </a:r>
          </a:p>
          <a:p>
            <a:pPr marL="457200" lvl="1" indent="0">
              <a:buNone/>
            </a:pPr>
            <a:r>
              <a:rPr lang="en-US" dirty="0"/>
              <a:t>ID(key)_NAME	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u="sng" dirty="0" err="1"/>
              <a:t>StudentPhone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ID(key)_</a:t>
            </a:r>
            <a:r>
              <a:rPr lang="en-US" dirty="0" err="1"/>
              <a:t>StudentID_PhoneNum_PhoneTypeID</a:t>
            </a:r>
            <a:r>
              <a:rPr lang="en-US" dirty="0"/>
              <a:t> 	</a:t>
            </a:r>
          </a:p>
          <a:p>
            <a:pPr marL="457200" lvl="1" indent="0">
              <a:buNone/>
            </a:pPr>
            <a:r>
              <a:rPr lang="en-US" dirty="0"/>
              <a:t>									</a:t>
            </a:r>
            <a:r>
              <a:rPr lang="en-US" u="sng" dirty="0" err="1"/>
              <a:t>PhoneType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							ID(key)_TYPE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A489D0-2A9A-4E93-9472-66F92D257CA4}"/>
              </a:ext>
            </a:extLst>
          </p:cNvPr>
          <p:cNvSpPr/>
          <p:nvPr/>
        </p:nvSpPr>
        <p:spPr>
          <a:xfrm>
            <a:off x="1745442" y="4349252"/>
            <a:ext cx="3597783" cy="1235361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3521882 w 3597783"/>
              <a:gd name="connsiteY0" fmla="*/ 689473 h 1235361"/>
              <a:gd name="connsiteX1" fmla="*/ 3002942 w 3597783"/>
              <a:gd name="connsiteY1" fmla="*/ 1162739 h 1235361"/>
              <a:gd name="connsiteX2" fmla="*/ 283382 w 3597783"/>
              <a:gd name="connsiteY2" fmla="*/ 1041898 h 1235361"/>
              <a:gd name="connsiteX3" fmla="*/ 62815 w 3597783"/>
              <a:gd name="connsiteY3" fmla="*/ 0 h 123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7783" h="1235361">
                <a:moveTo>
                  <a:pt x="3521882" y="689473"/>
                </a:moveTo>
                <a:cubicBezTo>
                  <a:pt x="3725082" y="907754"/>
                  <a:pt x="3509641" y="1026883"/>
                  <a:pt x="3002942" y="1162739"/>
                </a:cubicBezTo>
                <a:cubicBezTo>
                  <a:pt x="2496243" y="1298595"/>
                  <a:pt x="773403" y="1235688"/>
                  <a:pt x="283382" y="1041898"/>
                </a:cubicBezTo>
                <a:cubicBezTo>
                  <a:pt x="-206639" y="848108"/>
                  <a:pt x="94565" y="127000"/>
                  <a:pt x="62815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268E13-8D42-458F-B828-7AD8AF599BCE}"/>
              </a:ext>
            </a:extLst>
          </p:cNvPr>
          <p:cNvSpPr/>
          <p:nvPr/>
        </p:nvSpPr>
        <p:spPr>
          <a:xfrm flipH="1">
            <a:off x="7993783" y="5100809"/>
            <a:ext cx="1491739" cy="1278468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2315528 w 3078953"/>
              <a:gd name="connsiteY0" fmla="*/ 0 h 1209796"/>
              <a:gd name="connsiteX1" fmla="*/ 2997426 w 3078953"/>
              <a:gd name="connsiteY1" fmla="*/ 1134278 h 1209796"/>
              <a:gd name="connsiteX2" fmla="*/ 277866 w 3078953"/>
              <a:gd name="connsiteY2" fmla="*/ 1013437 h 1209796"/>
              <a:gd name="connsiteX3" fmla="*/ 68316 w 3078953"/>
              <a:gd name="connsiteY3" fmla="*/ 280012 h 1209796"/>
              <a:gd name="connsiteX0" fmla="*/ 2247212 w 2308572"/>
              <a:gd name="connsiteY0" fmla="*/ 0 h 1051577"/>
              <a:gd name="connsiteX1" fmla="*/ 1772339 w 2308572"/>
              <a:gd name="connsiteY1" fmla="*/ 847840 h 1051577"/>
              <a:gd name="connsiteX2" fmla="*/ 209550 w 2308572"/>
              <a:gd name="connsiteY2" fmla="*/ 1013437 h 1051577"/>
              <a:gd name="connsiteX3" fmla="*/ 0 w 2308572"/>
              <a:gd name="connsiteY3" fmla="*/ 280012 h 1051577"/>
              <a:gd name="connsiteX0" fmla="*/ 2111403 w 2172763"/>
              <a:gd name="connsiteY0" fmla="*/ 0 h 1047596"/>
              <a:gd name="connsiteX1" fmla="*/ 1636530 w 2172763"/>
              <a:gd name="connsiteY1" fmla="*/ 847840 h 1047596"/>
              <a:gd name="connsiteX2" fmla="*/ 73741 w 2172763"/>
              <a:gd name="connsiteY2" fmla="*/ 1013437 h 1047596"/>
              <a:gd name="connsiteX3" fmla="*/ 216731 w 2172763"/>
              <a:gd name="connsiteY3" fmla="*/ 335096 h 1047596"/>
              <a:gd name="connsiteX0" fmla="*/ 1894672 w 1946854"/>
              <a:gd name="connsiteY0" fmla="*/ 0 h 907717"/>
              <a:gd name="connsiteX1" fmla="*/ 1419799 w 1946854"/>
              <a:gd name="connsiteY1" fmla="*/ 847840 h 907717"/>
              <a:gd name="connsiteX2" fmla="*/ 462938 w 1946854"/>
              <a:gd name="connsiteY2" fmla="*/ 782083 h 907717"/>
              <a:gd name="connsiteX3" fmla="*/ 0 w 1946854"/>
              <a:gd name="connsiteY3" fmla="*/ 335096 h 907717"/>
              <a:gd name="connsiteX0" fmla="*/ 1631907 w 1712812"/>
              <a:gd name="connsiteY0" fmla="*/ 0 h 1099959"/>
              <a:gd name="connsiteX1" fmla="*/ 1419799 w 1712812"/>
              <a:gd name="connsiteY1" fmla="*/ 1026825 h 1099959"/>
              <a:gd name="connsiteX2" fmla="*/ 462938 w 1712812"/>
              <a:gd name="connsiteY2" fmla="*/ 961068 h 1099959"/>
              <a:gd name="connsiteX3" fmla="*/ 0 w 1712812"/>
              <a:gd name="connsiteY3" fmla="*/ 514081 h 1099959"/>
              <a:gd name="connsiteX0" fmla="*/ 1536356 w 1617261"/>
              <a:gd name="connsiteY0" fmla="*/ 0 h 1093183"/>
              <a:gd name="connsiteX1" fmla="*/ 1324248 w 1617261"/>
              <a:gd name="connsiteY1" fmla="*/ 1026825 h 1093183"/>
              <a:gd name="connsiteX2" fmla="*/ 367387 w 1617261"/>
              <a:gd name="connsiteY2" fmla="*/ 961068 h 1093183"/>
              <a:gd name="connsiteX3" fmla="*/ 0 w 1617261"/>
              <a:gd name="connsiteY3" fmla="*/ 711906 h 10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261" h="1093183">
                <a:moveTo>
                  <a:pt x="1536356" y="0"/>
                </a:moveTo>
                <a:cubicBezTo>
                  <a:pt x="1739556" y="218281"/>
                  <a:pt x="1519076" y="866647"/>
                  <a:pt x="1324248" y="1026825"/>
                </a:cubicBezTo>
                <a:cubicBezTo>
                  <a:pt x="1129420" y="1187003"/>
                  <a:pt x="588095" y="1013554"/>
                  <a:pt x="367387" y="961068"/>
                </a:cubicBezTo>
                <a:cubicBezTo>
                  <a:pt x="146679" y="908582"/>
                  <a:pt x="31750" y="838906"/>
                  <a:pt x="0" y="711906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44C1B9-AAF1-4E88-9698-5F01C590183C}"/>
              </a:ext>
            </a:extLst>
          </p:cNvPr>
          <p:cNvSpPr/>
          <p:nvPr/>
        </p:nvSpPr>
        <p:spPr>
          <a:xfrm>
            <a:off x="838199" y="1143109"/>
            <a:ext cx="108837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Bad (one table)</a:t>
            </a:r>
          </a:p>
          <a:p>
            <a:pPr lvl="1"/>
            <a:r>
              <a:rPr lang="en-US" sz="2800" u="sng" dirty="0">
                <a:latin typeface="Panton" panose="00000500000000000000" pitchFamily="50" charset="0"/>
              </a:rPr>
              <a:t>Student</a:t>
            </a:r>
          </a:p>
          <a:p>
            <a:pPr lvl="1"/>
            <a:r>
              <a:rPr lang="en-US" sz="2800" dirty="0">
                <a:latin typeface="Panton" panose="00000500000000000000" pitchFamily="50" charset="0"/>
              </a:rPr>
              <a:t>NAME(key)_PHONE1_PHONE2_PHONE3_PHONE4…</a:t>
            </a:r>
          </a:p>
        </p:txBody>
      </p:sp>
    </p:spTree>
    <p:extLst>
      <p:ext uri="{BB962C8B-B14F-4D97-AF65-F5344CB8AC3E}">
        <p14:creationId xmlns:p14="http://schemas.microsoft.com/office/powerpoint/2010/main" val="35051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0915"/>
            <a:ext cx="11247304" cy="360708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				</a:t>
            </a:r>
            <a:r>
              <a:rPr lang="en-US" u="sng" dirty="0"/>
              <a:t> Student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/>
              <a:t>							ID(key)_Name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u="sng" dirty="0" err="1"/>
              <a:t>StudentPhone</a:t>
            </a:r>
            <a:r>
              <a:rPr lang="en-US" sz="2400" dirty="0"/>
              <a:t> 					 1 B Smith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dirty="0"/>
              <a:t>ID(key)_</a:t>
            </a:r>
            <a:r>
              <a:rPr lang="en-US" sz="2400" dirty="0" err="1"/>
              <a:t>StudentID_PhoneNum_PhoneTypeID</a:t>
            </a:r>
            <a:r>
              <a:rPr lang="en-US" sz="2400" dirty="0"/>
              <a:t> 	 2 J Smith</a:t>
            </a:r>
          </a:p>
          <a:p>
            <a:pPr marL="457200" lvl="1" indent="0">
              <a:buNone/>
            </a:pPr>
            <a:r>
              <a:rPr lang="en-US" sz="2400" dirty="0"/>
              <a:t>1	1	2255555555	1		 	 3 K Smith 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dirty="0"/>
              <a:t>2	1	2254444444	1			</a:t>
            </a:r>
          </a:p>
          <a:p>
            <a:pPr marL="457200" lvl="1" indent="0">
              <a:buNone/>
            </a:pPr>
            <a:r>
              <a:rPr lang="en-US" sz="2400" dirty="0"/>
              <a:t>3	1	2253333333	2			</a:t>
            </a:r>
            <a:r>
              <a:rPr lang="en-US" sz="2400" u="sng" dirty="0"/>
              <a:t> </a:t>
            </a:r>
            <a:r>
              <a:rPr lang="en-US" sz="2400" u="sng" dirty="0" err="1"/>
              <a:t>PhoneType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4	2	2255555555	1		 	ID(key)_Type</a:t>
            </a:r>
          </a:p>
          <a:p>
            <a:pPr marL="457200" lvl="1" indent="0">
              <a:buNone/>
            </a:pPr>
            <a:r>
              <a:rPr lang="en-US" sz="2400" dirty="0"/>
              <a:t>5	2	2254444444	2		 	1	Mobile</a:t>
            </a:r>
          </a:p>
          <a:p>
            <a:pPr marL="914400" lvl="1" indent="-457200">
              <a:buAutoNum type="arabicPlain" startAt="6"/>
            </a:pPr>
            <a:r>
              <a:rPr lang="en-US" sz="2400" dirty="0"/>
              <a:t>3	2255555555	1		 	2	Home </a:t>
            </a:r>
          </a:p>
          <a:p>
            <a:pPr marL="971550" lvl="1" indent="-514350">
              <a:buAutoNum type="arabicPlain" startAt="6"/>
            </a:pPr>
            <a:r>
              <a:rPr lang="en-US" sz="2400" dirty="0"/>
              <a:t>….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16F5E-44D0-4C26-89AB-E774B4FE5A84}"/>
              </a:ext>
            </a:extLst>
          </p:cNvPr>
          <p:cNvSpPr/>
          <p:nvPr/>
        </p:nvSpPr>
        <p:spPr>
          <a:xfrm>
            <a:off x="838200" y="1021437"/>
            <a:ext cx="10894764" cy="2130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Panton" panose="00000500000000000000" pitchFamily="50" charset="0"/>
              </a:rPr>
              <a:t>Bad (one table)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u="sng" dirty="0">
                <a:solidFill>
                  <a:prstClr val="black"/>
                </a:solidFill>
                <a:latin typeface="Panton" panose="00000500000000000000" pitchFamily="50" charset="0"/>
              </a:rPr>
              <a:t>Student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NAME(key)_PHONE1_PHONE2_PHONE3_PHONE4…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B Smith	    2255555555 2254444444 2253333333 NULL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J Smith	    2255555555 2254444444 NULL </a:t>
            </a:r>
            <a:r>
              <a:rPr lang="en-US" sz="2000" dirty="0" err="1">
                <a:solidFill>
                  <a:prstClr val="black"/>
                </a:solidFill>
                <a:latin typeface="Panton" panose="00000500000000000000" pitchFamily="50" charset="0"/>
              </a:rPr>
              <a:t>NULL</a:t>
            </a:r>
            <a:endParaRPr lang="en-US" sz="2000" dirty="0">
              <a:solidFill>
                <a:prstClr val="black"/>
              </a:solidFill>
              <a:latin typeface="Panton" panose="00000500000000000000" pitchFamily="50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K Smith	    2255555555 2254444444 2251111111 2259999999</a:t>
            </a:r>
          </a:p>
        </p:txBody>
      </p:sp>
    </p:spTree>
    <p:extLst>
      <p:ext uri="{BB962C8B-B14F-4D97-AF65-F5344CB8AC3E}">
        <p14:creationId xmlns:p14="http://schemas.microsoft.com/office/powerpoint/2010/main" val="14826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We’ll use a whiteboard or SSMS’s built-in database diagram designer to design a normalized table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hobbies do we have?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do we know the business logic well?</a:t>
            </a:r>
          </a:p>
        </p:txBody>
      </p:sp>
    </p:spTree>
    <p:extLst>
      <p:ext uri="{BB962C8B-B14F-4D97-AF65-F5344CB8AC3E}">
        <p14:creationId xmlns:p14="http://schemas.microsoft.com/office/powerpoint/2010/main" val="29403044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41441" y="1873794"/>
            <a:ext cx="6285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Save 40% on book or eBook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2371" y="2427995"/>
            <a:ext cx="527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with discount code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SQL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2943" y="3690072"/>
            <a:ext cx="55546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www.microsoftpressstore.com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2577" y="4983139"/>
            <a:ext cx="3924668" cy="830997"/>
          </a:xfrm>
          <a:prstGeom prst="rect">
            <a:avLst/>
          </a:prstGeom>
          <a:solidFill>
            <a:srgbClr val="00188F"/>
          </a:solidFill>
        </p:spPr>
        <p:txBody>
          <a:bodyPr wrap="square" rtlCol="0">
            <a:spAutoFit/>
          </a:bodyPr>
          <a:lstStyle/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Free U.S. shipping</a:t>
            </a:r>
          </a:p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eBooks include EPUB, PDF, &amp; MOBI</a:t>
            </a:r>
          </a:p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Offer expires May 31, 2018</a:t>
            </a:r>
          </a:p>
        </p:txBody>
      </p:sp>
    </p:spTree>
    <p:extLst>
      <p:ext uri="{BB962C8B-B14F-4D97-AF65-F5344CB8AC3E}">
        <p14:creationId xmlns:p14="http://schemas.microsoft.com/office/powerpoint/2010/main" val="2052838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5040631"/>
            <a:ext cx="8717281" cy="1966147"/>
          </a:xfrm>
        </p:spPr>
        <p:txBody>
          <a:bodyPr>
            <a:normAutofit lnSpcReduction="10000"/>
          </a:bodyPr>
          <a:lstStyle/>
          <a:p>
            <a:pPr marL="109536" algn="ctr"/>
            <a:r>
              <a:rPr lang="en-US" sz="5400" dirty="0"/>
              <a:t>See you August 11 at</a:t>
            </a:r>
          </a:p>
          <a:p>
            <a:pPr algn="ctr"/>
            <a:r>
              <a:rPr lang="en-US" sz="6600" b="1" dirty="0">
                <a:hlinkClick r:id="rId2"/>
              </a:rPr>
              <a:t>SQLSatBR.com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A625D-D974-4A41-BBDA-F8A6601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2" y="0"/>
            <a:ext cx="6955336" cy="175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91812-8180-484D-ADAF-F96E98CC00E3}"/>
              </a:ext>
            </a:extLst>
          </p:cNvPr>
          <p:cNvSpPr txBox="1"/>
          <p:nvPr/>
        </p:nvSpPr>
        <p:spPr>
          <a:xfrm>
            <a:off x="1" y="1560945"/>
            <a:ext cx="87141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SQL Server, .NET, Business Intelligence training and more!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 all day FREE training event with SQL Server and Development related sessions spread out over multiple tracks of Business Intelligence, SQL Development,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Administration, IT Pro, .NET,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Career Development, and CIO/IT Management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01B29-8D40-45B3-9656-7C186A45D56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/>
          <a:stretch/>
        </p:blipFill>
        <p:spPr bwMode="auto">
          <a:xfrm>
            <a:off x="8717280" y="0"/>
            <a:ext cx="3474719" cy="1449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0FAFE-1C5D-41AC-ABFE-23B62BFF348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2"/>
          <a:stretch/>
        </p:blipFill>
        <p:spPr bwMode="auto">
          <a:xfrm>
            <a:off x="8717280" y="1443030"/>
            <a:ext cx="3474720" cy="1802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6ABE1B-7E44-42F0-AE12-CE8CD50BC023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1" b="18856"/>
          <a:stretch/>
        </p:blipFill>
        <p:spPr bwMode="auto">
          <a:xfrm>
            <a:off x="8717915" y="3214875"/>
            <a:ext cx="3474085" cy="1714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E5D88-FD88-4651-8D73-5214218F6D2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9" b="16711"/>
          <a:stretch/>
        </p:blipFill>
        <p:spPr bwMode="auto">
          <a:xfrm>
            <a:off x="8716355" y="4712627"/>
            <a:ext cx="3473450" cy="214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5506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987797"/>
            <a:ext cx="12192000" cy="2679659"/>
          </a:xfrm>
        </p:spPr>
        <p:txBody>
          <a:bodyPr>
            <a:normAutofit/>
          </a:bodyPr>
          <a:lstStyle/>
          <a:p>
            <a:pPr marL="109536" algn="ctr"/>
            <a:r>
              <a:rPr lang="en-US" sz="4000" dirty="0"/>
              <a:t>This presentation, including all source code and this slide deck, has been posted at my blog:</a:t>
            </a:r>
          </a:p>
          <a:p>
            <a:pPr algn="ctr"/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99344" y="877224"/>
            <a:ext cx="10857311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Baton Rouge SQL Server UG board and SQLSaturday chair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Principal Consultant, Manager – DBA Team at</a:t>
            </a: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Sparkhound Inc. in Baton Rouge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William.Assaf@sparkhound.com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Twitter: @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william_a_dba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53"/>
            <a:ext cx="12191999" cy="76198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838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srgbClr val="3D156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Bio and contact</a:t>
            </a:r>
          </a:p>
        </p:txBody>
      </p:sp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8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914400"/>
            <a:ext cx="85344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I just did what I was told. I didn’t really try to expand or fine tune my skillset. </a:t>
            </a:r>
          </a:p>
          <a:p>
            <a:pPr marL="0" indent="0">
              <a:buNone/>
            </a:pPr>
            <a:r>
              <a:rPr lang="en-US" altLang="en-US" sz="4800" dirty="0"/>
              <a:t>Those video games weren’t going to play themselves, </a:t>
            </a:r>
            <a:r>
              <a:rPr lang="en-US" altLang="en-US" sz="4800" dirty="0" err="1"/>
              <a:t>amiright</a:t>
            </a:r>
            <a:r>
              <a:rPr lang="en-US" altLang="en-US" sz="4800" dirty="0"/>
              <a:t>?</a:t>
            </a:r>
          </a:p>
          <a:p>
            <a:pPr marL="0" indent="0">
              <a:buNone/>
            </a:pPr>
            <a:r>
              <a:rPr lang="en-US" altLang="en-US" sz="4800" dirty="0"/>
              <a:t>I was just doing the job.</a:t>
            </a:r>
          </a:p>
          <a:p>
            <a:pPr marL="0" indent="0">
              <a:buNone/>
            </a:pPr>
            <a:r>
              <a:rPr lang="en-US" altLang="en-US" sz="4800" dirty="0"/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/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9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4439</Words>
  <Application>Microsoft Office PowerPoint</Application>
  <PresentationFormat>Widescreen</PresentationFormat>
  <Paragraphs>711</Paragraphs>
  <Slides>77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3" baseType="lpstr">
      <vt:lpstr>Arial</vt:lpstr>
      <vt:lpstr>Segoe UI Light</vt:lpstr>
      <vt:lpstr>ヒラギノ角ゴ ProN W3</vt:lpstr>
      <vt:lpstr>Lucida Sans Unicode</vt:lpstr>
      <vt:lpstr>Segoe UI</vt:lpstr>
      <vt:lpstr>Wingdings</vt:lpstr>
      <vt:lpstr>Calibri</vt:lpstr>
      <vt:lpstr>DaxOT-Regular</vt:lpstr>
      <vt:lpstr>Calibri Light</vt:lpstr>
      <vt:lpstr>Segoe UI Semibold</vt:lpstr>
      <vt:lpstr>Panton</vt:lpstr>
      <vt:lpstr>Consolas</vt:lpstr>
      <vt:lpstr>Office Theme</vt:lpstr>
      <vt:lpstr>1_Office Theme</vt:lpstr>
      <vt:lpstr>SQLSatOslo 2016</vt:lpstr>
      <vt:lpstr>Image</vt:lpstr>
      <vt:lpstr>PowerPoint Presentation</vt:lpstr>
      <vt:lpstr>Databases 101 for the Aspiring App Dev</vt:lpstr>
      <vt:lpstr>Workshop Logistics</vt:lpstr>
      <vt:lpstr>PREPARE FOR A VOCABULARY DUMP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Also:</vt:lpstr>
      <vt:lpstr>Also:</vt:lpstr>
      <vt:lpstr>Also:</vt:lpstr>
      <vt:lpstr>Ready?</vt:lpstr>
      <vt:lpstr>What’s Not a Database</vt:lpstr>
      <vt:lpstr>What’s Not a Database</vt:lpstr>
      <vt:lpstr>MS Access is a “Database Simulator”</vt:lpstr>
      <vt:lpstr>What is a Database</vt:lpstr>
      <vt:lpstr>SQL</vt:lpstr>
      <vt:lpstr>ACID Compliant Databases</vt:lpstr>
      <vt:lpstr>NoSQL</vt:lpstr>
      <vt:lpstr>NoSQL</vt:lpstr>
      <vt:lpstr>NoSQL</vt:lpstr>
      <vt:lpstr>PaaS Revolution</vt:lpstr>
      <vt:lpstr>How to get SQL Server - Editions</vt:lpstr>
      <vt:lpstr>How to get SQL Server - Tools</vt:lpstr>
      <vt:lpstr>What you need</vt:lpstr>
      <vt:lpstr>Accessing your SQL Server</vt:lpstr>
      <vt:lpstr>Logins vs Users</vt:lpstr>
      <vt:lpstr>PowerPoint Presentation</vt:lpstr>
      <vt:lpstr>Server Logins</vt:lpstr>
      <vt:lpstr>Server Login Roles</vt:lpstr>
      <vt:lpstr>Windows Auth vs SQL Auth</vt:lpstr>
      <vt:lpstr>Windows Auth vs SQL Auth</vt:lpstr>
      <vt:lpstr>SQL Auth</vt:lpstr>
      <vt:lpstr>Database Users</vt:lpstr>
      <vt:lpstr>SQL Auth Logins</vt:lpstr>
      <vt:lpstr>Basics of TSQL</vt:lpstr>
      <vt:lpstr>Basics of SQL</vt:lpstr>
      <vt:lpstr>Basics of SQL</vt:lpstr>
      <vt:lpstr>SQL Examples</vt:lpstr>
      <vt:lpstr>Basics of SQL</vt:lpstr>
      <vt:lpstr>Basics of SQL</vt:lpstr>
      <vt:lpstr>Basics of SQL</vt:lpstr>
      <vt:lpstr>Joins</vt:lpstr>
      <vt:lpstr>MS SQL File Basics</vt:lpstr>
      <vt:lpstr>MS SQL Backup Basics</vt:lpstr>
      <vt:lpstr>The Microsoft SQL Server Transaction Log</vt:lpstr>
      <vt:lpstr>Database Recovery Model and the Transaction Log</vt:lpstr>
      <vt:lpstr>Database Recovery Model</vt:lpstr>
      <vt:lpstr>Database Recovery Model</vt:lpstr>
      <vt:lpstr>Flatten Tables vs Normalized Tables</vt:lpstr>
      <vt:lpstr>Normalized Table Design</vt:lpstr>
      <vt:lpstr>Keys</vt:lpstr>
      <vt:lpstr>Keys</vt:lpstr>
      <vt:lpstr>Keys</vt:lpstr>
      <vt:lpstr>Keys</vt:lpstr>
      <vt:lpstr>Keys</vt:lpstr>
      <vt:lpstr>Normalization Antipatterns</vt:lpstr>
      <vt:lpstr>Normalization Antipatterns</vt:lpstr>
      <vt:lpstr>Normalization Exercise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</dc:creator>
  <cp:lastModifiedBy>William Assaf</cp:lastModifiedBy>
  <cp:revision>37</cp:revision>
  <dcterms:created xsi:type="dcterms:W3CDTF">2018-02-17T21:51:26Z</dcterms:created>
  <dcterms:modified xsi:type="dcterms:W3CDTF">2018-02-22T16:02:46Z</dcterms:modified>
</cp:coreProperties>
</file>